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3" r:id="rId2"/>
    <p:sldId id="278" r:id="rId3"/>
    <p:sldId id="256" r:id="rId4"/>
    <p:sldId id="274" r:id="rId5"/>
    <p:sldId id="275" r:id="rId6"/>
    <p:sldId id="276" r:id="rId7"/>
    <p:sldId id="277" r:id="rId8"/>
    <p:sldId id="279" r:id="rId9"/>
    <p:sldId id="280" r:id="rId10"/>
    <p:sldId id="281" r:id="rId11"/>
    <p:sldId id="282" r:id="rId12"/>
    <p:sldId id="283" r:id="rId13"/>
    <p:sldId id="285" r:id="rId14"/>
    <p:sldId id="284" r:id="rId15"/>
    <p:sldId id="286" r:id="rId16"/>
    <p:sldId id="287" r:id="rId17"/>
    <p:sldId id="288" r:id="rId18"/>
    <p:sldId id="291" r:id="rId19"/>
    <p:sldId id="29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7" autoAdjust="0"/>
    <p:restoredTop sz="82399" autoAdjust="0"/>
  </p:normalViewPr>
  <p:slideViewPr>
    <p:cSldViewPr snapToGrid="0">
      <p:cViewPr>
        <p:scale>
          <a:sx n="100" d="100"/>
          <a:sy n="100" d="100"/>
        </p:scale>
        <p:origin x="96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248BB-B260-4D54-99A1-6B755D466F4B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B93C6-8BA5-408F-8DC6-3416D0DD88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38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537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Antwort 1-3:</a:t>
            </a:r>
          </a:p>
          <a:p>
            <a:r>
              <a:rPr lang="de-DE" dirty="0"/>
              <a:t>Ich merke schon, du bist skeptisch! Meinst du, er kriegt den i </a:t>
            </a:r>
            <a:r>
              <a:rPr lang="de-DE" dirty="0" err="1"/>
              <a:t>phone</a:t>
            </a:r>
            <a:r>
              <a:rPr lang="de-DE" dirty="0"/>
              <a:t> </a:t>
            </a:r>
            <a:r>
              <a:rPr lang="de-DE" dirty="0" err="1"/>
              <a:t>satz</a:t>
            </a:r>
            <a:r>
              <a:rPr lang="de-DE" dirty="0"/>
              <a:t> nicht </a:t>
            </a:r>
            <a:r>
              <a:rPr lang="de-DE" dirty="0" err="1"/>
              <a:t>nicht</a:t>
            </a:r>
            <a:r>
              <a:rPr lang="de-DE" dirty="0"/>
              <a:t> hin?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231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Antwort 0:</a:t>
            </a:r>
          </a:p>
          <a:p>
            <a:r>
              <a:rPr lang="de-DE" dirty="0"/>
              <a:t>Ich merke schon, du traust dem Bayes nicht,</a:t>
            </a:r>
          </a:p>
          <a:p>
            <a:r>
              <a:rPr lang="de-DE" dirty="0"/>
              <a:t>Du denkst dir wohl, so naiv bin ich nicht…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660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Wollen wir mal schauen.</a:t>
            </a:r>
          </a:p>
          <a:p>
            <a:r>
              <a:rPr lang="de-DE" dirty="0"/>
              <a:t>Ich habe hier mal Python code vorbereitet.</a:t>
            </a:r>
          </a:p>
          <a:p>
            <a:r>
              <a:rPr lang="de-DE" dirty="0"/>
              <a:t>Zunächst lade ich hier die </a:t>
            </a:r>
            <a:r>
              <a:rPr lang="de-DE" dirty="0" err="1"/>
              <a:t>trainingsdaten</a:t>
            </a:r>
            <a:endParaRPr lang="de-DE" dirty="0"/>
          </a:p>
          <a:p>
            <a:r>
              <a:rPr lang="de-DE" dirty="0"/>
              <a:t>Danach lade ich die Testdaten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869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Dann erstelle ich ein Model</a:t>
            </a:r>
          </a:p>
          <a:p>
            <a:r>
              <a:rPr lang="de-DE" dirty="0"/>
              <a:t>Keine sorge, den Code musst du jetzt noch nicht verstehen, dass kommt ja im Unterricht.</a:t>
            </a:r>
          </a:p>
          <a:p>
            <a:r>
              <a:rPr lang="de-DE" dirty="0"/>
              <a:t>Dann trainiere ich das </a:t>
            </a:r>
            <a:r>
              <a:rPr lang="de-DE" dirty="0" err="1"/>
              <a:t>model</a:t>
            </a:r>
            <a:r>
              <a:rPr lang="de-DE" dirty="0"/>
              <a:t> in dieser Zeile</a:t>
            </a:r>
          </a:p>
          <a:p>
            <a:r>
              <a:rPr lang="de-DE" dirty="0"/>
              <a:t>Und in dieser Zeile bitte ich um eine Vorhersage.</a:t>
            </a:r>
          </a:p>
          <a:p>
            <a:r>
              <a:rPr lang="de-DE" dirty="0"/>
              <a:t>Und hier lasse ich mich schließlich das </a:t>
            </a:r>
            <a:r>
              <a:rPr lang="de-DE" dirty="0" err="1"/>
              <a:t>ergebnis</a:t>
            </a:r>
            <a:r>
              <a:rPr lang="de-DE" dirty="0"/>
              <a:t> anzeigen.</a:t>
            </a:r>
          </a:p>
          <a:p>
            <a:r>
              <a:rPr lang="de-DE" dirty="0"/>
              <a:t>Wollen wir mal sehen</a:t>
            </a:r>
          </a:p>
          <a:p>
            <a:r>
              <a:rPr lang="de-DE" dirty="0"/>
              <a:t>1,2,3,4, tatsächlich, alles richtig!</a:t>
            </a:r>
          </a:p>
          <a:p>
            <a:r>
              <a:rPr lang="de-DE" dirty="0"/>
              <a:t>Das ist ja </a:t>
            </a:r>
            <a:r>
              <a:rPr lang="de-DE" dirty="0" err="1"/>
              <a:t>wahnsinn</a:t>
            </a:r>
            <a:r>
              <a:rPr lang="de-DE" dirty="0"/>
              <a:t>!</a:t>
            </a:r>
          </a:p>
          <a:p>
            <a:r>
              <a:rPr lang="de-DE" dirty="0"/>
              <a:t>Wie macht das Modell das nur?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624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Naive </a:t>
            </a:r>
            <a:r>
              <a:rPr lang="de-DE" dirty="0" err="1"/>
              <a:t>bayes</a:t>
            </a:r>
            <a:r>
              <a:rPr lang="de-DE" dirty="0"/>
              <a:t> </a:t>
            </a:r>
            <a:r>
              <a:rPr lang="de-DE" dirty="0" err="1"/>
              <a:t>klassifier</a:t>
            </a:r>
            <a:r>
              <a:rPr lang="de-DE" dirty="0"/>
              <a:t> funktioniert nämlich wie folgt:</a:t>
            </a:r>
          </a:p>
          <a:p>
            <a:r>
              <a:rPr lang="de-DE" dirty="0"/>
              <a:t>In einer Tabelle merkt sich das </a:t>
            </a:r>
            <a:r>
              <a:rPr lang="de-DE" dirty="0" err="1"/>
              <a:t>modell</a:t>
            </a:r>
            <a:r>
              <a:rPr lang="de-DE" dirty="0"/>
              <a:t> für jedes Wort</a:t>
            </a:r>
          </a:p>
          <a:p>
            <a:r>
              <a:rPr lang="de-DE" dirty="0"/>
              <a:t>Wie wahrscheinlich dessen Auftreten in nicht </a:t>
            </a:r>
            <a:r>
              <a:rPr lang="de-DE" dirty="0" err="1"/>
              <a:t>spam</a:t>
            </a:r>
            <a:endParaRPr lang="de-DE" dirty="0"/>
          </a:p>
          <a:p>
            <a:r>
              <a:rPr lang="de-DE" dirty="0"/>
              <a:t>Und in </a:t>
            </a:r>
            <a:r>
              <a:rPr lang="de-DE" dirty="0" err="1"/>
              <a:t>spam</a:t>
            </a:r>
            <a:r>
              <a:rPr lang="de-DE" dirty="0"/>
              <a:t> ist.</a:t>
            </a:r>
          </a:p>
          <a:p>
            <a:r>
              <a:rPr lang="de-DE" dirty="0"/>
              <a:t>Das macht dann so eine riesige </a:t>
            </a:r>
            <a:r>
              <a:rPr lang="de-DE" dirty="0" err="1"/>
              <a:t>tabelle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554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steht dann dem naive </a:t>
            </a:r>
            <a:r>
              <a:rPr lang="de-DE" dirty="0" err="1"/>
              <a:t>bayes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zur </a:t>
            </a:r>
            <a:r>
              <a:rPr lang="de-DE" dirty="0" err="1"/>
              <a:t>verfügung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536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Wenn nun ein Satz geprüft werden soll</a:t>
            </a:r>
          </a:p>
          <a:p>
            <a:r>
              <a:rPr lang="de-DE" dirty="0"/>
              <a:t>Dann wird für jedes bekannte </a:t>
            </a:r>
            <a:r>
              <a:rPr lang="de-DE" dirty="0" err="1"/>
              <a:t>word</a:t>
            </a:r>
            <a:r>
              <a:rPr lang="de-DE" dirty="0"/>
              <a:t> nachgeschlagen, wie wahrscheinliche dessen Auftreten in jeder </a:t>
            </a:r>
            <a:r>
              <a:rPr lang="de-DE" dirty="0" err="1"/>
              <a:t>kategorie</a:t>
            </a:r>
            <a:r>
              <a:rPr lang="de-DE" dirty="0"/>
              <a:t> ist.</a:t>
            </a:r>
          </a:p>
          <a:p>
            <a:r>
              <a:rPr lang="de-DE" dirty="0"/>
              <a:t>Du siehst hier , dass </a:t>
            </a:r>
            <a:r>
              <a:rPr lang="de-DE" dirty="0" err="1"/>
              <a:t>Iphone</a:t>
            </a:r>
            <a:r>
              <a:rPr lang="de-DE" dirty="0"/>
              <a:t> eine höhere </a:t>
            </a:r>
            <a:r>
              <a:rPr lang="de-DE" dirty="0" err="1"/>
              <a:t>auftrittswahrschenlichkeit</a:t>
            </a:r>
            <a:r>
              <a:rPr lang="de-DE" dirty="0"/>
              <a:t> in </a:t>
            </a:r>
            <a:r>
              <a:rPr lang="de-DE" dirty="0" err="1"/>
              <a:t>spams</a:t>
            </a:r>
            <a:r>
              <a:rPr lang="de-DE" dirty="0"/>
              <a:t> besitzt als in nicht </a:t>
            </a:r>
            <a:r>
              <a:rPr lang="de-DE" dirty="0" err="1"/>
              <a:t>spams</a:t>
            </a:r>
            <a:r>
              <a:rPr lang="de-DE" dirty="0"/>
              <a:t>.</a:t>
            </a:r>
          </a:p>
          <a:p>
            <a:r>
              <a:rPr lang="de-DE" dirty="0"/>
              <a:t>Dann werden die ganzen </a:t>
            </a:r>
            <a:r>
              <a:rPr lang="de-DE" dirty="0" err="1"/>
              <a:t>wahrscheinlichkeiten</a:t>
            </a:r>
            <a:r>
              <a:rPr lang="de-DE" dirty="0"/>
              <a:t> pro gruppe miteinander multipliziert.</a:t>
            </a:r>
          </a:p>
          <a:p>
            <a:r>
              <a:rPr lang="de-DE" dirty="0"/>
              <a:t>Wir sehen hier, für </a:t>
            </a:r>
            <a:r>
              <a:rPr lang="de-DE" dirty="0" err="1"/>
              <a:t>spam</a:t>
            </a:r>
            <a:r>
              <a:rPr lang="de-DE" dirty="0"/>
              <a:t> kommt 0,001% und für nicht </a:t>
            </a:r>
            <a:r>
              <a:rPr lang="de-DE" dirty="0" err="1"/>
              <a:t>spam</a:t>
            </a:r>
            <a:r>
              <a:rPr lang="de-DE" dirty="0"/>
              <a:t> 0,003% heraus.</a:t>
            </a:r>
          </a:p>
          <a:p>
            <a:r>
              <a:rPr lang="de-DE" dirty="0"/>
              <a:t>Und da nicht </a:t>
            </a:r>
            <a:r>
              <a:rPr lang="de-DE" dirty="0" err="1"/>
              <a:t>späm</a:t>
            </a:r>
            <a:r>
              <a:rPr lang="de-DE" dirty="0"/>
              <a:t> hier eine höhere zahl hat, entscheidet sich der </a:t>
            </a:r>
            <a:r>
              <a:rPr lang="de-DE" dirty="0" err="1"/>
              <a:t>bayes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die </a:t>
            </a:r>
            <a:r>
              <a:rPr lang="de-DE" dirty="0" err="1"/>
              <a:t>nachricht</a:t>
            </a:r>
            <a:r>
              <a:rPr lang="de-DE" dirty="0"/>
              <a:t> als nicht </a:t>
            </a:r>
            <a:r>
              <a:rPr lang="de-DE" dirty="0" err="1"/>
              <a:t>spam</a:t>
            </a:r>
            <a:r>
              <a:rPr lang="de-DE" dirty="0"/>
              <a:t> zu kategoriesen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290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war schon mein kleines </a:t>
            </a:r>
            <a:r>
              <a:rPr lang="de-DE" dirty="0" err="1"/>
              <a:t>beispiel</a:t>
            </a:r>
            <a:r>
              <a:rPr lang="de-DE" dirty="0"/>
              <a:t>.</a:t>
            </a:r>
          </a:p>
          <a:p>
            <a:r>
              <a:rPr lang="de-DE" dirty="0"/>
              <a:t>Ich hoffe, es hat dir gefallen und </a:t>
            </a:r>
            <a:r>
              <a:rPr lang="de-DE" dirty="0" err="1"/>
              <a:t>lust</a:t>
            </a:r>
            <a:r>
              <a:rPr lang="de-DE" dirty="0"/>
              <a:t> auf </a:t>
            </a:r>
            <a:r>
              <a:rPr lang="de-DE" dirty="0" err="1"/>
              <a:t>datascience</a:t>
            </a:r>
            <a:r>
              <a:rPr lang="de-DE" dirty="0"/>
              <a:t> gemacht.</a:t>
            </a:r>
          </a:p>
          <a:p>
            <a:r>
              <a:rPr lang="de-DE" dirty="0"/>
              <a:t>In </a:t>
            </a:r>
            <a:r>
              <a:rPr lang="de-DE" dirty="0" err="1"/>
              <a:t>Datascience</a:t>
            </a:r>
            <a:r>
              <a:rPr lang="de-DE" dirty="0"/>
              <a:t> wird viel Python gebraucht,</a:t>
            </a:r>
          </a:p>
          <a:p>
            <a:r>
              <a:rPr lang="de-DE" dirty="0"/>
              <a:t>Aber auch viel Mathe.</a:t>
            </a:r>
          </a:p>
          <a:p>
            <a:r>
              <a:rPr lang="de-DE" dirty="0"/>
              <a:t>Denn die Modelle, mit denen wir arbeiten werden, basieren allesamt auf </a:t>
            </a:r>
            <a:r>
              <a:rPr lang="de-DE" dirty="0" err="1"/>
              <a:t>mathematsichen</a:t>
            </a:r>
            <a:r>
              <a:rPr lang="de-DE" dirty="0"/>
              <a:t> Gesetzten.</a:t>
            </a:r>
          </a:p>
          <a:p>
            <a:r>
              <a:rPr lang="de-DE" dirty="0"/>
              <a:t>Wenn du noch mehr Fragen hast, dann hau gerne meine Kollegen hier am Stand an,</a:t>
            </a:r>
          </a:p>
          <a:p>
            <a:r>
              <a:rPr lang="de-DE" dirty="0"/>
              <a:t>Sie werden dich super beraten</a:t>
            </a:r>
          </a:p>
          <a:p>
            <a:r>
              <a:rPr lang="de-DE" dirty="0"/>
              <a:t>Ich wünsche dir eine weise </a:t>
            </a:r>
            <a:r>
              <a:rPr lang="de-DE" dirty="0" err="1"/>
              <a:t>entscheidung</a:t>
            </a:r>
            <a:r>
              <a:rPr lang="de-DE" dirty="0"/>
              <a:t> in der Wahl deines </a:t>
            </a:r>
            <a:r>
              <a:rPr lang="de-DE" dirty="0" err="1"/>
              <a:t>Pathways</a:t>
            </a:r>
            <a:endParaRPr lang="de-DE" dirty="0"/>
          </a:p>
          <a:p>
            <a:r>
              <a:rPr lang="de-DE" dirty="0"/>
              <a:t>Und bis bald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757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Datascience</a:t>
            </a:r>
            <a:r>
              <a:rPr lang="de-DE" dirty="0"/>
              <a:t> wird sehr viel mit Modellen gearbeitet. </a:t>
            </a:r>
          </a:p>
          <a:p>
            <a:r>
              <a:rPr lang="de-DE" dirty="0"/>
              <a:t>Sie anzuwenden sind oft nur wenige Zeilen Code,</a:t>
            </a:r>
          </a:p>
          <a:p>
            <a:r>
              <a:rPr lang="de-DE" dirty="0"/>
              <a:t>Aber sie zu verstehen, ist immer mit viel Mathematik verbunden.</a:t>
            </a:r>
          </a:p>
          <a:p>
            <a:endParaRPr lang="de-DE" dirty="0"/>
          </a:p>
          <a:p>
            <a:r>
              <a:rPr lang="de-DE" dirty="0"/>
              <a:t>Ich hoffe, dir hat dieses kleine </a:t>
            </a:r>
            <a:r>
              <a:rPr lang="de-DE" dirty="0" err="1"/>
              <a:t>beispiel</a:t>
            </a:r>
            <a:r>
              <a:rPr lang="de-DE" dirty="0"/>
              <a:t> dabei geholfen eine Entscheidung für deinen </a:t>
            </a:r>
            <a:r>
              <a:rPr lang="de-DE" dirty="0" err="1"/>
              <a:t>Pathway</a:t>
            </a:r>
            <a:r>
              <a:rPr lang="de-DE" dirty="0"/>
              <a:t> zu treffen.</a:t>
            </a:r>
          </a:p>
          <a:p>
            <a:endParaRPr lang="de-DE" dirty="0"/>
          </a:p>
          <a:p>
            <a:r>
              <a:rPr lang="de-DE" dirty="0"/>
              <a:t>Wir sehen uns, </a:t>
            </a:r>
            <a:r>
              <a:rPr lang="de-DE" dirty="0" err="1"/>
              <a:t>Cioa</a:t>
            </a:r>
            <a:r>
              <a:rPr lang="de-DE" dirty="0"/>
              <a:t> und bis bald.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72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Hi, ich bin Viktor Reichert,</a:t>
            </a:r>
          </a:p>
          <a:p>
            <a:r>
              <a:rPr lang="de-DE" dirty="0"/>
              <a:t>Der Verantwortliche für Python.</a:t>
            </a:r>
          </a:p>
          <a:p>
            <a:r>
              <a:rPr lang="de-DE" dirty="0"/>
              <a:t>Ich grüße dich aus dem schönen Kiel.</a:t>
            </a:r>
          </a:p>
          <a:p>
            <a:r>
              <a:rPr lang="de-DE" dirty="0"/>
              <a:t>Da ich heute leider nicht hier sein kann, freue ich mich, dass du diese Präsentation </a:t>
            </a:r>
            <a:r>
              <a:rPr lang="de-DE" dirty="0" err="1"/>
              <a:t>anschaußt</a:t>
            </a:r>
            <a:r>
              <a:rPr lang="de-DE" dirty="0"/>
              <a:t>, die ich für euch fertig gemacht habe.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745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möchte dir zeigen, was </a:t>
            </a:r>
            <a:r>
              <a:rPr lang="de-DE" dirty="0" err="1"/>
              <a:t>Mdelle</a:t>
            </a:r>
            <a:r>
              <a:rPr lang="de-DE" dirty="0"/>
              <a:t> in </a:t>
            </a:r>
            <a:r>
              <a:rPr lang="de-DE" dirty="0" err="1"/>
              <a:t>Datascience</a:t>
            </a:r>
            <a:r>
              <a:rPr lang="de-DE" dirty="0"/>
              <a:t> sind.</a:t>
            </a:r>
          </a:p>
          <a:p>
            <a:r>
              <a:rPr lang="de-DE" dirty="0"/>
              <a:t>Modelle sind Programme, die bestimmte Probleme lösen. </a:t>
            </a:r>
          </a:p>
          <a:p>
            <a:r>
              <a:rPr lang="de-DE" dirty="0"/>
              <a:t>Das besondere an ihnen ist, dass die Entwickler dem Modell dabei nicht genau sagt, wie es das Problem lösen soll,</a:t>
            </a:r>
          </a:p>
          <a:p>
            <a:r>
              <a:rPr lang="de-DE" dirty="0"/>
              <a:t>Denn es ist </a:t>
            </a:r>
            <a:r>
              <a:rPr lang="de-DE" dirty="0" err="1"/>
              <a:t>selbstlernden</a:t>
            </a:r>
            <a:r>
              <a:rPr lang="de-DE" dirty="0"/>
              <a:t>.</a:t>
            </a:r>
          </a:p>
          <a:p>
            <a:r>
              <a:rPr lang="de-DE" dirty="0"/>
              <a:t>Was bedeutet das?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14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möchte ich dir am Beispiel dafür ist der Naive Bayes </a:t>
            </a:r>
            <a:r>
              <a:rPr lang="de-DE" dirty="0" err="1"/>
              <a:t>classifier</a:t>
            </a:r>
            <a:r>
              <a:rPr lang="de-DE" dirty="0"/>
              <a:t> zeigen.</a:t>
            </a:r>
          </a:p>
          <a:p>
            <a:r>
              <a:rPr lang="de-DE" dirty="0"/>
              <a:t>Dieses Modell kann genutzt werden, um dinge zu kategorisieren.</a:t>
            </a:r>
          </a:p>
          <a:p>
            <a:r>
              <a:rPr lang="de-DE" dirty="0"/>
              <a:t>! Wenn wir z.B. eine </a:t>
            </a:r>
            <a:r>
              <a:rPr lang="de-DE" dirty="0" err="1"/>
              <a:t>nachricht</a:t>
            </a:r>
            <a:r>
              <a:rPr lang="de-DE" dirty="0"/>
              <a:t> erhalten</a:t>
            </a:r>
          </a:p>
          <a:p>
            <a:r>
              <a:rPr lang="de-DE" dirty="0"/>
              <a:t>! kann das </a:t>
            </a:r>
            <a:r>
              <a:rPr lang="de-DE" dirty="0" err="1"/>
              <a:t>modell</a:t>
            </a:r>
            <a:r>
              <a:rPr lang="de-DE" dirty="0"/>
              <a:t> lernen, ob es sich um Spam oder nicht </a:t>
            </a:r>
            <a:r>
              <a:rPr lang="de-DE" dirty="0" err="1"/>
              <a:t>spam</a:t>
            </a:r>
            <a:r>
              <a:rPr lang="de-DE" dirty="0"/>
              <a:t> handelt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8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Dazu füttern wir das Model zunächst mit ganz vielen </a:t>
            </a:r>
            <a:r>
              <a:rPr lang="de-DE" dirty="0" err="1"/>
              <a:t>nachrichten</a:t>
            </a:r>
            <a:r>
              <a:rPr lang="de-DE" dirty="0"/>
              <a:t> und sagen ihm dabei jeweils, ob diese Spam sind oder nicht.</a:t>
            </a:r>
          </a:p>
          <a:p>
            <a:r>
              <a:rPr lang="de-DE" dirty="0"/>
              <a:t>In dieser Trainingsphase lernt das Modell zwischen Spam und nicht </a:t>
            </a:r>
            <a:r>
              <a:rPr lang="de-DE" dirty="0" err="1"/>
              <a:t>spam</a:t>
            </a:r>
            <a:r>
              <a:rPr lang="de-DE" dirty="0"/>
              <a:t> zu unterscheiden.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490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naive </a:t>
            </a:r>
            <a:r>
              <a:rPr lang="de-DE" dirty="0" err="1"/>
              <a:t>bayes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ist dann in der Lage Spam und nicht </a:t>
            </a:r>
            <a:r>
              <a:rPr lang="de-DE" dirty="0" err="1"/>
              <a:t>spam</a:t>
            </a:r>
            <a:r>
              <a:rPr lang="de-DE" dirty="0"/>
              <a:t> zu unterscheiden.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32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Schauen wir uns mal ein größeres Beispiel an.</a:t>
            </a:r>
          </a:p>
          <a:p>
            <a:r>
              <a:rPr lang="de-DE" dirty="0"/>
              <a:t>Hier haben 6 Sätze, die Hälfte Spam, die andere Hälfte normale Nachrichten.</a:t>
            </a:r>
          </a:p>
          <a:p>
            <a:r>
              <a:rPr lang="de-DE" dirty="0"/>
              <a:t>Mit diesen Daten trainieren wir das Model</a:t>
            </a:r>
          </a:p>
          <a:p>
            <a:r>
              <a:rPr lang="de-DE" dirty="0"/>
              <a:t>Und hier haben wir 4 weiter Sätze,</a:t>
            </a:r>
          </a:p>
          <a:p>
            <a:r>
              <a:rPr lang="de-DE" dirty="0"/>
              <a:t>Diese soll das das Model korrekt !vorhersagen soll.</a:t>
            </a:r>
          </a:p>
          <a:p>
            <a:r>
              <a:rPr lang="de-DE" dirty="0"/>
              <a:t>Und alles, was das Model zum Training zur Verfügung hat, sind diese 6 Trainingssätze.</a:t>
            </a:r>
          </a:p>
          <a:p>
            <a:r>
              <a:rPr lang="de-DE" dirty="0"/>
              <a:t>Was meinst du, kriegt das Model das hin?</a:t>
            </a:r>
          </a:p>
          <a:p>
            <a:r>
              <a:rPr lang="de-DE" dirty="0"/>
              <a:t>Triff eine Auswahl!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862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146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Antwort 4: Na, du bist ja ganz schön optimistisch! Schauen wir 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B93C6-8BA5-408F-8DC6-3416D0DD88B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63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64A03E-680C-BDEE-0B24-0C9883CD8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FF6EBA6-2668-72B4-2F7E-F910DB5D7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6D7799-EF42-DAB8-C533-B98633C02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EFDB30-54EE-9EAD-4250-2E5EF139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86EA06-952F-C9A6-175D-460AF002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32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4B55F-3FA4-49E4-99BB-CDAE23F1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78B168C-2E6A-898B-3357-DFA779320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F93555-84A5-400D-21DF-4C7DF6D7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5E85C6-A6E2-6E4C-4FE3-BFEED483C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B23C78-B0E1-8973-45F7-C4FFF982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24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CC9966-500B-575C-4ED5-8519E7FD4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524C243-0B8D-0948-40AC-06D9A30BC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57EED0-26AA-A65E-CD26-FA1D1BE8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48EFEA-B2D2-ECFF-F863-A1880228C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10407D-CA13-3414-1655-38BFC821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6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5F21-EFCF-DA96-553E-DCC4B613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D2FC45-57AA-16C2-DE8D-4CC445B42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30894-FA1B-132A-41DD-62E0ADBC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DDF19-D454-BC61-1BED-F4E6557B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0D17A9-86A1-7CF0-EA54-A3289042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51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CA2E2-E825-247D-77FA-4C7107E9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95F2F5-80C9-E649-1C41-C85D8CF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9BF7F4-A0E2-83E4-9164-DE1ACD4D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45DD37-3C19-CFF4-B86D-3D082EDB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807315-2837-9483-8751-B31ED5D1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16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D3365-B916-24EE-B122-8E6A2F38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92F6D0-75A3-7A2B-9977-936BE0774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5E0023-B774-5509-6408-294E169B1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03EC3C-DAB4-D9B4-488D-DC2188EE4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5642BF-4B55-0A62-AF4D-40FEF50A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452B7F-4A91-9751-EAB3-656D7B5D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62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40ADB-2C91-C394-4BE8-94496E0F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B92E65-32B8-3FB5-05D8-87902750E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DE63E4-0589-416C-5527-FB5B4E549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C1498D-7CF7-81F5-55B0-A8165D41B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9D4F9F4-340F-B9EC-C088-6730FEA19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053BE53-43D0-1998-3228-3763A473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390EC6A-2D65-35F2-A20D-26C6E599D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201BAF-585C-7B39-A0CB-B0273E09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3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E7A102-423B-A725-54CB-44B5092F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6D3A03-4196-4E5C-A3AD-2F7498F52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E76A62-4B5B-6031-3FCE-E6B4BB0A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958339-1C94-6F94-8F4B-68599DAA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18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C2A0F2-9CB7-DC6A-33F5-64DCC095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5F11B6-8B62-8854-11CE-94F173F0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1F20DA-BC8E-3554-512D-E49C1575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02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A26247-C9C3-F3E7-034E-18487FA8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58905-8E7A-F7AB-C08E-3CCDB4B86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D4DDA8-53A0-6064-FF72-5F13CB75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24B047-00D3-DFF7-9E4C-BEAD19BE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816D92-2DE1-D099-AB76-024E6B52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22E7ED-1716-FAA6-B928-2978EE63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3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95028-C5BE-4C14-CC9F-21A4E292B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AD5C50-55B5-1F07-C382-4DD1FE596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DCEE0E-F816-627A-D0E2-BDCD5647B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A79B89-AA5F-27EE-E9DE-372B37D4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EAE4ED-B097-525B-E2AA-90687ACA3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227C09-90A2-39DD-C0A8-79B832F8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81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FEDB751-2852-F283-6216-21D83FAF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3331CA-4BA4-CD0E-AD6F-8F046E297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84B138-7A68-665F-A319-F752C878D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9168B-D14F-402B-8422-DB066F42C9F7}" type="datetimeFigureOut">
              <a:rPr lang="de-DE" smtClean="0"/>
              <a:t>04.11.2023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8B77-8C07-5B9A-978D-FCBC79346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91E5BC-E33A-52C9-A28D-B03B6DC53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F9644-F2F1-4A40-8134-61EA873F7F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70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p4"/><Relationship Id="rId2" Type="http://schemas.microsoft.com/office/2007/relationships/media" Target="../media/media8.mp4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9.mp4"/><Relationship Id="rId2" Type="http://schemas.microsoft.com/office/2007/relationships/media" Target="../media/media9.mp4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0.mp4"/><Relationship Id="rId2" Type="http://schemas.microsoft.com/office/2007/relationships/media" Target="../media/media10.mp4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../media/media11.mp4"/><Relationship Id="rId7" Type="http://schemas.openxmlformats.org/officeDocument/2006/relationships/image" Target="../media/image22.png"/><Relationship Id="rId2" Type="http://schemas.microsoft.com/office/2007/relationships/media" Target="../media/media11.mp4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microsoft.com/office/2007/relationships/media" Target="../media/media12.mp4"/><Relationship Id="rId7" Type="http://schemas.openxmlformats.org/officeDocument/2006/relationships/image" Target="../media/image22.png"/><Relationship Id="rId2" Type="http://schemas.openxmlformats.org/officeDocument/2006/relationships/video" Target="NULL" TargetMode="External"/><Relationship Id="rId1" Type="http://schemas.openxmlformats.org/officeDocument/2006/relationships/tags" Target="../tags/tag11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28.png"/><Relationship Id="rId2" Type="http://schemas.openxmlformats.org/officeDocument/2006/relationships/video" Target="NULL" TargetMode="External"/><Relationship Id="rId1" Type="http://schemas.openxmlformats.org/officeDocument/2006/relationships/tags" Target="../tags/tag12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32.sv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video" Target="../media/media15.mp4"/><Relationship Id="rId7" Type="http://schemas.openxmlformats.org/officeDocument/2006/relationships/image" Target="../media/image31.png"/><Relationship Id="rId2" Type="http://schemas.microsoft.com/office/2007/relationships/media" Target="../media/media15.mp4"/><Relationship Id="rId1" Type="http://schemas.openxmlformats.org/officeDocument/2006/relationships/tags" Target="../tags/tag13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7.sv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6.mp4"/><Relationship Id="rId2" Type="http://schemas.microsoft.com/office/2007/relationships/media" Target="../media/media16.mp4"/><Relationship Id="rId1" Type="http://schemas.openxmlformats.org/officeDocument/2006/relationships/tags" Target="../tags/tag14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video" Target="../media/media3.mp4"/><Relationship Id="rId7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video" Target="../media/media4.mp4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2" Type="http://schemas.microsoft.com/office/2007/relationships/media" Target="../media/media4.mp4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7.sv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video" Target="../media/media5.mp4"/><Relationship Id="rId7" Type="http://schemas.openxmlformats.org/officeDocument/2006/relationships/image" Target="../media/image12.svg"/><Relationship Id="rId12" Type="http://schemas.openxmlformats.org/officeDocument/2006/relationships/image" Target="../media/image7.svg"/><Relationship Id="rId2" Type="http://schemas.microsoft.com/office/2007/relationships/media" Target="../media/media5.mp4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microsoft.com/office/2007/relationships/media" Target="../media/media6.mp4"/><Relationship Id="rId7" Type="http://schemas.openxmlformats.org/officeDocument/2006/relationships/image" Target="../media/image6.png"/><Relationship Id="rId2" Type="http://schemas.openxmlformats.org/officeDocument/2006/relationships/video" Target="NULL" TargetMode="Externa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0.sv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2" Type="http://schemas.microsoft.com/office/2007/relationships/media" Target="../media/media7.mp4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9.mp4"/><Relationship Id="rId7" Type="http://schemas.openxmlformats.org/officeDocument/2006/relationships/slideLayout" Target="../slideLayouts/slideLayout1.xml"/><Relationship Id="rId12" Type="http://schemas.openxmlformats.org/officeDocument/2006/relationships/slide" Target="slide1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media" Target="../media/media10.mp4"/><Relationship Id="rId11" Type="http://schemas.openxmlformats.org/officeDocument/2006/relationships/image" Target="../media/image20.png"/><Relationship Id="rId5" Type="http://schemas.openxmlformats.org/officeDocument/2006/relationships/video" Target="NULL" TargetMode="External"/><Relationship Id="rId10" Type="http://schemas.openxmlformats.org/officeDocument/2006/relationships/image" Target="../media/image19.png"/><Relationship Id="rId4" Type="http://schemas.openxmlformats.org/officeDocument/2006/relationships/video" Target="../media/media9.mp4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aute 3">
            <a:extLst>
              <a:ext uri="{FF2B5EF4-FFF2-40B4-BE49-F238E27FC236}">
                <a16:creationId xmlns:a16="http://schemas.microsoft.com/office/drawing/2014/main" id="{8038174B-DDAE-FFF1-57C8-896A8ECA9D65}"/>
              </a:ext>
            </a:extLst>
          </p:cNvPr>
          <p:cNvSpPr/>
          <p:nvPr/>
        </p:nvSpPr>
        <p:spPr>
          <a:xfrm>
            <a:off x="9356643" y="-1491521"/>
            <a:ext cx="3122668" cy="2972358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5A8DA341-ABDB-A227-3A0C-3B281651BE56}"/>
              </a:ext>
            </a:extLst>
          </p:cNvPr>
          <p:cNvSpPr/>
          <p:nvPr/>
        </p:nvSpPr>
        <p:spPr>
          <a:xfrm>
            <a:off x="9901101" y="512759"/>
            <a:ext cx="972234" cy="968078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814A9B04-B162-6A81-0BC4-2CCC0AE1E5C0}"/>
              </a:ext>
            </a:extLst>
          </p:cNvPr>
          <p:cNvSpPr/>
          <p:nvPr/>
        </p:nvSpPr>
        <p:spPr>
          <a:xfrm>
            <a:off x="-929640" y="-1028700"/>
            <a:ext cx="2607930" cy="2596532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aute 6">
            <a:extLst>
              <a:ext uri="{FF2B5EF4-FFF2-40B4-BE49-F238E27FC236}">
                <a16:creationId xmlns:a16="http://schemas.microsoft.com/office/drawing/2014/main" id="{67C5CFEA-BCD3-7EEE-8496-93052BD609C6}"/>
              </a:ext>
            </a:extLst>
          </p:cNvPr>
          <p:cNvSpPr/>
          <p:nvPr/>
        </p:nvSpPr>
        <p:spPr>
          <a:xfrm>
            <a:off x="757980" y="288485"/>
            <a:ext cx="912689" cy="912690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157B89EE-6F1E-42C3-4CDF-28DC5AE824E5}"/>
              </a:ext>
            </a:extLst>
          </p:cNvPr>
          <p:cNvSpPr/>
          <p:nvPr/>
        </p:nvSpPr>
        <p:spPr>
          <a:xfrm>
            <a:off x="7419635" y="6115501"/>
            <a:ext cx="2607930" cy="2596532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aute 8">
            <a:extLst>
              <a:ext uri="{FF2B5EF4-FFF2-40B4-BE49-F238E27FC236}">
                <a16:creationId xmlns:a16="http://schemas.microsoft.com/office/drawing/2014/main" id="{87D9C0EE-EFEA-D198-A9F2-1DAFCB48B806}"/>
              </a:ext>
            </a:extLst>
          </p:cNvPr>
          <p:cNvSpPr/>
          <p:nvPr/>
        </p:nvSpPr>
        <p:spPr>
          <a:xfrm>
            <a:off x="7555186" y="6446371"/>
            <a:ext cx="912689" cy="912690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805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">
        <p159:morph option="byObject"/>
      </p:transition>
    </mc:Choice>
    <mc:Fallback>
      <p:transition spd="slow" advTm="1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B1C6A5-C780-6334-AA00-F396DC2644D9}"/>
              </a:ext>
            </a:extLst>
          </p:cNvPr>
          <p:cNvSpPr/>
          <p:nvPr/>
        </p:nvSpPr>
        <p:spPr>
          <a:xfrm>
            <a:off x="6308401" y="2432841"/>
            <a:ext cx="2387034" cy="2252573"/>
          </a:xfrm>
          <a:prstGeom prst="rect">
            <a:avLst/>
          </a:prstGeom>
          <a:gradFill>
            <a:gsLst>
              <a:gs pos="0">
                <a:schemeClr val="bg1"/>
              </a:gs>
              <a:gs pos="37000">
                <a:schemeClr val="bg1"/>
              </a:gs>
              <a:gs pos="81000">
                <a:srgbClr val="FFFFFF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19D13E61-5340-EA9F-BC7E-61DC9A1DA1D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ECB1139-D0C4-2AF7-5F77-9E50CF8E692A}"/>
              </a:ext>
            </a:extLst>
          </p:cNvPr>
          <p:cNvSpPr txBox="1"/>
          <p:nvPr/>
        </p:nvSpPr>
        <p:spPr>
          <a:xfrm>
            <a:off x="6929120" y="3105834"/>
            <a:ext cx="5262880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4 Richtige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328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178">
        <p159:morph option="byObject"/>
      </p:transition>
    </mc:Choice>
    <mc:Fallback>
      <p:transition spd="slow" advTm="101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B1C6A5-C780-6334-AA00-F396DC2644D9}"/>
              </a:ext>
            </a:extLst>
          </p:cNvPr>
          <p:cNvSpPr/>
          <p:nvPr/>
        </p:nvSpPr>
        <p:spPr>
          <a:xfrm>
            <a:off x="6308401" y="2432841"/>
            <a:ext cx="2387034" cy="2252573"/>
          </a:xfrm>
          <a:prstGeom prst="rect">
            <a:avLst/>
          </a:prstGeom>
          <a:gradFill>
            <a:gsLst>
              <a:gs pos="0">
                <a:schemeClr val="bg1"/>
              </a:gs>
              <a:gs pos="37000">
                <a:schemeClr val="bg1"/>
              </a:gs>
              <a:gs pos="81000">
                <a:srgbClr val="FFFFFF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1325F8EF-510A-0CCF-3C17-A713284AE4D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26AFCD-F7FE-E0D7-9B90-CEA6A74E9652}"/>
              </a:ext>
            </a:extLst>
          </p:cNvPr>
          <p:cNvSpPr txBox="1"/>
          <p:nvPr/>
        </p:nvSpPr>
        <p:spPr>
          <a:xfrm>
            <a:off x="6929120" y="3105834"/>
            <a:ext cx="5262880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1-3 Richtige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948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37"/>
    </mc:Choice>
    <mc:Fallback>
      <p:transition spd="slow" advTm="12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B1C6A5-C780-6334-AA00-F396DC2644D9}"/>
              </a:ext>
            </a:extLst>
          </p:cNvPr>
          <p:cNvSpPr/>
          <p:nvPr/>
        </p:nvSpPr>
        <p:spPr>
          <a:xfrm>
            <a:off x="6308401" y="2432841"/>
            <a:ext cx="2387034" cy="2252573"/>
          </a:xfrm>
          <a:prstGeom prst="rect">
            <a:avLst/>
          </a:prstGeom>
          <a:gradFill>
            <a:gsLst>
              <a:gs pos="0">
                <a:schemeClr val="bg1"/>
              </a:gs>
              <a:gs pos="37000">
                <a:schemeClr val="bg1"/>
              </a:gs>
              <a:gs pos="81000">
                <a:srgbClr val="FFFFFF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99B290CB-177F-0942-7E53-8DA3EA59AD8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9539B1-E2A7-6831-BA4D-64529610CCA3}"/>
              </a:ext>
            </a:extLst>
          </p:cNvPr>
          <p:cNvSpPr txBox="1"/>
          <p:nvPr/>
        </p:nvSpPr>
        <p:spPr>
          <a:xfrm>
            <a:off x="6929120" y="3105834"/>
            <a:ext cx="5262880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0 Richtige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325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80"/>
    </mc:Choice>
    <mc:Fallback>
      <p:transition spd="slow" advTm="11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B1C6A5-C780-6334-AA00-F396DC2644D9}"/>
              </a:ext>
            </a:extLst>
          </p:cNvPr>
          <p:cNvSpPr/>
          <p:nvPr/>
        </p:nvSpPr>
        <p:spPr>
          <a:xfrm>
            <a:off x="6308401" y="2432841"/>
            <a:ext cx="2387034" cy="2252573"/>
          </a:xfrm>
          <a:prstGeom prst="rect">
            <a:avLst/>
          </a:prstGeom>
          <a:gradFill>
            <a:gsLst>
              <a:gs pos="0">
                <a:schemeClr val="bg1"/>
              </a:gs>
              <a:gs pos="37000">
                <a:schemeClr val="bg1"/>
              </a:gs>
              <a:gs pos="81000">
                <a:srgbClr val="FFFFFF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Video 53">
            <a:hlinkClick r:id="" action="ppaction://media"/>
            <a:extLst>
              <a:ext uri="{FF2B5EF4-FFF2-40B4-BE49-F238E27FC236}">
                <a16:creationId xmlns:a16="http://schemas.microsoft.com/office/drawing/2014/main" id="{0ED6CFAC-524E-444F-F14B-54D3FC6D8CD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2E0B9C6-AA67-FE6C-4C7F-1E600CEFE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754" y="1310188"/>
            <a:ext cx="5299091" cy="961062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26CAC1E-EF0E-18AC-3CBF-11EB706B4AA7}"/>
              </a:ext>
            </a:extLst>
          </p:cNvPr>
          <p:cNvSpPr/>
          <p:nvPr/>
        </p:nvSpPr>
        <p:spPr>
          <a:xfrm>
            <a:off x="6731000" y="2390329"/>
            <a:ext cx="4858832" cy="2778571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AB2CE18-A481-CD94-584B-CE8DFD7E9514}"/>
              </a:ext>
            </a:extLst>
          </p:cNvPr>
          <p:cNvSpPr/>
          <p:nvPr/>
        </p:nvSpPr>
        <p:spPr>
          <a:xfrm>
            <a:off x="6731000" y="5301728"/>
            <a:ext cx="4858832" cy="138928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CE3D383-8BC1-7501-8AC3-FCB8C713725F}"/>
              </a:ext>
            </a:extLst>
          </p:cNvPr>
          <p:cNvSpPr/>
          <p:nvPr/>
        </p:nvSpPr>
        <p:spPr>
          <a:xfrm>
            <a:off x="6579754" y="9523468"/>
            <a:ext cx="5299091" cy="14808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3" name="Grafik 42" descr="Wiedergabe Silhouette">
            <a:extLst>
              <a:ext uri="{FF2B5EF4-FFF2-40B4-BE49-F238E27FC236}">
                <a16:creationId xmlns:a16="http://schemas.microsoft.com/office/drawing/2014/main" id="{32F72808-73EC-CCAB-9995-67EDD894F5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6457" y="9674453"/>
            <a:ext cx="914400" cy="914400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A0BC8ED-140A-9E42-9055-99E413375E95}"/>
              </a:ext>
            </a:extLst>
          </p:cNvPr>
          <p:cNvSpPr txBox="1"/>
          <p:nvPr/>
        </p:nvSpPr>
        <p:spPr>
          <a:xfrm>
            <a:off x="8613058" y="4717404"/>
            <a:ext cx="3578942" cy="64633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Code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3567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080">
        <p159:morph option="byObject"/>
      </p:transition>
    </mc:Choice>
    <mc:Fallback>
      <p:transition spd="slow" advTm="190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45" grpId="0" animBg="1"/>
      <p:bldP spid="4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B1C6A5-C780-6334-AA00-F396DC2644D9}"/>
              </a:ext>
            </a:extLst>
          </p:cNvPr>
          <p:cNvSpPr/>
          <p:nvPr/>
        </p:nvSpPr>
        <p:spPr>
          <a:xfrm>
            <a:off x="6308401" y="2432841"/>
            <a:ext cx="2387034" cy="2252573"/>
          </a:xfrm>
          <a:prstGeom prst="rect">
            <a:avLst/>
          </a:prstGeom>
          <a:gradFill>
            <a:gsLst>
              <a:gs pos="0">
                <a:schemeClr val="bg1"/>
              </a:gs>
              <a:gs pos="37000">
                <a:schemeClr val="bg1"/>
              </a:gs>
              <a:gs pos="81000">
                <a:srgbClr val="FFFFFF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Video 1031">
            <a:hlinkClick r:id="" action="ppaction://media"/>
            <a:extLst>
              <a:ext uri="{FF2B5EF4-FFF2-40B4-BE49-F238E27FC236}">
                <a16:creationId xmlns:a16="http://schemas.microsoft.com/office/drawing/2014/main" id="{782B3BD3-5C3C-7396-177B-7C653C793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53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FAEC50E-6113-5D67-4F01-51FEA5FFE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9754" y="-4036512"/>
            <a:ext cx="5299091" cy="961062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31F90AF3-DA6B-1CF0-A014-A59019437460}"/>
              </a:ext>
            </a:extLst>
          </p:cNvPr>
          <p:cNvSpPr/>
          <p:nvPr/>
        </p:nvSpPr>
        <p:spPr>
          <a:xfrm>
            <a:off x="6533071" y="4196062"/>
            <a:ext cx="5299091" cy="14808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Laden GIFs einen transparenten und undurchsichtigen Hintergrund">
            <a:extLst>
              <a:ext uri="{FF2B5EF4-FFF2-40B4-BE49-F238E27FC236}">
                <a16:creationId xmlns:a16="http://schemas.microsoft.com/office/drawing/2014/main" id="{E252CF57-CD0A-CC0C-995B-838D1C6FA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201" y="4452308"/>
            <a:ext cx="823656" cy="82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83AF888F-7104-D044-D5B0-2612A4A2D004}"/>
              </a:ext>
            </a:extLst>
          </p:cNvPr>
          <p:cNvSpPr/>
          <p:nvPr/>
        </p:nvSpPr>
        <p:spPr>
          <a:xfrm>
            <a:off x="6653730" y="1504916"/>
            <a:ext cx="3506270" cy="92792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F177029-79D9-2E83-0A19-BFE5E7C1406A}"/>
              </a:ext>
            </a:extLst>
          </p:cNvPr>
          <p:cNvSpPr/>
          <p:nvPr/>
        </p:nvSpPr>
        <p:spPr>
          <a:xfrm>
            <a:off x="6653730" y="2491894"/>
            <a:ext cx="4219605" cy="278589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364B36B-4401-158D-47F0-5E6225B7DF45}"/>
              </a:ext>
            </a:extLst>
          </p:cNvPr>
          <p:cNvSpPr/>
          <p:nvPr/>
        </p:nvSpPr>
        <p:spPr>
          <a:xfrm>
            <a:off x="6653730" y="2906416"/>
            <a:ext cx="3696770" cy="26723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9C9D066-FA77-4330-9279-783E53E3E50B}"/>
              </a:ext>
            </a:extLst>
          </p:cNvPr>
          <p:cNvSpPr/>
          <p:nvPr/>
        </p:nvSpPr>
        <p:spPr>
          <a:xfrm>
            <a:off x="6653730" y="3328936"/>
            <a:ext cx="3963470" cy="620953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Wiedergabe Silhouette">
            <a:extLst>
              <a:ext uri="{FF2B5EF4-FFF2-40B4-BE49-F238E27FC236}">
                <a16:creationId xmlns:a16="http://schemas.microsoft.com/office/drawing/2014/main" id="{E934BB77-398E-FB1A-288D-D3C88A994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44756" y="439481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0221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3235">
        <p159:morph option="byObject"/>
      </p:transition>
    </mc:Choice>
    <mc:Fallback>
      <p:transition spd="slow" advTm="332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1032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Video 1033">
            <a:hlinkClick r:id="" action="ppaction://media"/>
            <a:extLst>
              <a:ext uri="{FF2B5EF4-FFF2-40B4-BE49-F238E27FC236}">
                <a16:creationId xmlns:a16="http://schemas.microsoft.com/office/drawing/2014/main" id="{387FA042-7272-FAD3-13D3-B1515CC83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36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7429B12F-0B89-0D9F-4D0A-9268790D2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432982"/>
              </p:ext>
            </p:extLst>
          </p:nvPr>
        </p:nvGraphicFramePr>
        <p:xfrm>
          <a:off x="6334327" y="2635204"/>
          <a:ext cx="5571066" cy="11496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7022">
                  <a:extLst>
                    <a:ext uri="{9D8B030D-6E8A-4147-A177-3AD203B41FA5}">
                      <a16:colId xmlns:a16="http://schemas.microsoft.com/office/drawing/2014/main" val="2413031743"/>
                    </a:ext>
                  </a:extLst>
                </a:gridCol>
                <a:gridCol w="1857022">
                  <a:extLst>
                    <a:ext uri="{9D8B030D-6E8A-4147-A177-3AD203B41FA5}">
                      <a16:colId xmlns:a16="http://schemas.microsoft.com/office/drawing/2014/main" val="3317424623"/>
                    </a:ext>
                  </a:extLst>
                </a:gridCol>
                <a:gridCol w="1857022">
                  <a:extLst>
                    <a:ext uri="{9D8B030D-6E8A-4147-A177-3AD203B41FA5}">
                      <a16:colId xmlns:a16="http://schemas.microsoft.com/office/drawing/2014/main" val="2948374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373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cheap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456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90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euros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231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30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957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316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hello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6952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42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9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iphone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204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9888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634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001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meeting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403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million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539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844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0.065217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501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791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355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6322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0.058824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68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0.058824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002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344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tomorrow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057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tonight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395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145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0786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0.019608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0.043478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323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would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77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0.058824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8364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81C1F720-24F2-7073-6FE2-3339B2CF28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295010"/>
                  </p:ext>
                </p:extLst>
              </p:nvPr>
            </p:nvGraphicFramePr>
            <p:xfrm>
              <a:off x="6334327" y="1567832"/>
              <a:ext cx="5571066" cy="1067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022">
                      <a:extLst>
                        <a:ext uri="{9D8B030D-6E8A-4147-A177-3AD203B41FA5}">
                          <a16:colId xmlns:a16="http://schemas.microsoft.com/office/drawing/2014/main" val="3026522681"/>
                        </a:ext>
                      </a:extLst>
                    </a:gridCol>
                    <a:gridCol w="1857022">
                      <a:extLst>
                        <a:ext uri="{9D8B030D-6E8A-4147-A177-3AD203B41FA5}">
                          <a16:colId xmlns:a16="http://schemas.microsoft.com/office/drawing/2014/main" val="1662983924"/>
                        </a:ext>
                      </a:extLst>
                    </a:gridCol>
                    <a:gridCol w="1857022">
                      <a:extLst>
                        <a:ext uri="{9D8B030D-6E8A-4147-A177-3AD203B41FA5}">
                          <a16:colId xmlns:a16="http://schemas.microsoft.com/office/drawing/2014/main" val="26715717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/>
                            <a:t>Wort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/>
                            <a:t>Wahrscheinlichkeit für Auftreten in nicht-Spam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600" b="1" i="1" smtClean="0">
                                            <a:latin typeface="Cambria Math" panose="02040503050406030204" pitchFamily="18" charset="0"/>
                                          </a:rPr>
                                          <m:t>𝑺𝒑𝒂𝒎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/>
                            <a:t>Wahrscheinlichkeit für Auftreten in Spam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r>
                                      <a:rPr lang="de-DE" sz="1600" b="1" i="1" smtClean="0">
                                        <a:latin typeface="Cambria Math" panose="02040503050406030204" pitchFamily="18" charset="0"/>
                                      </a:rPr>
                                      <m:t>𝑺𝒑𝒂𝒎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31096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81C1F720-24F2-7073-6FE2-3339B2CF28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295010"/>
                  </p:ext>
                </p:extLst>
              </p:nvPr>
            </p:nvGraphicFramePr>
            <p:xfrm>
              <a:off x="6334327" y="1567832"/>
              <a:ext cx="5571066" cy="1067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022">
                      <a:extLst>
                        <a:ext uri="{9D8B030D-6E8A-4147-A177-3AD203B41FA5}">
                          <a16:colId xmlns:a16="http://schemas.microsoft.com/office/drawing/2014/main" val="3026522681"/>
                        </a:ext>
                      </a:extLst>
                    </a:gridCol>
                    <a:gridCol w="1857022">
                      <a:extLst>
                        <a:ext uri="{9D8B030D-6E8A-4147-A177-3AD203B41FA5}">
                          <a16:colId xmlns:a16="http://schemas.microsoft.com/office/drawing/2014/main" val="1662983924"/>
                        </a:ext>
                      </a:extLst>
                    </a:gridCol>
                    <a:gridCol w="1857022">
                      <a:extLst>
                        <a:ext uri="{9D8B030D-6E8A-4147-A177-3AD203B41FA5}">
                          <a16:colId xmlns:a16="http://schemas.microsoft.com/office/drawing/2014/main" val="2671571770"/>
                        </a:ext>
                      </a:extLst>
                    </a:gridCol>
                  </a:tblGrid>
                  <a:tr h="10673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/>
                            <a:t>Wort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658" t="-1705" r="-101974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000" t="-1705" r="-1639" b="-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1096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hteck 14">
            <a:extLst>
              <a:ext uri="{FF2B5EF4-FFF2-40B4-BE49-F238E27FC236}">
                <a16:creationId xmlns:a16="http://schemas.microsoft.com/office/drawing/2014/main" id="{4918AFED-E1CC-04CB-8B28-F4CF390FBD02}"/>
              </a:ext>
            </a:extLst>
          </p:cNvPr>
          <p:cNvSpPr/>
          <p:nvPr/>
        </p:nvSpPr>
        <p:spPr>
          <a:xfrm>
            <a:off x="6329044" y="0"/>
            <a:ext cx="5862955" cy="1567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aute 24">
            <a:extLst>
              <a:ext uri="{FF2B5EF4-FFF2-40B4-BE49-F238E27FC236}">
                <a16:creationId xmlns:a16="http://schemas.microsoft.com/office/drawing/2014/main" id="{4EE0AE55-6530-8389-21DF-266D38BA50A8}"/>
              </a:ext>
            </a:extLst>
          </p:cNvPr>
          <p:cNvSpPr/>
          <p:nvPr/>
        </p:nvSpPr>
        <p:spPr>
          <a:xfrm>
            <a:off x="9356643" y="-1491521"/>
            <a:ext cx="3122668" cy="2972358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aute 25">
            <a:extLst>
              <a:ext uri="{FF2B5EF4-FFF2-40B4-BE49-F238E27FC236}">
                <a16:creationId xmlns:a16="http://schemas.microsoft.com/office/drawing/2014/main" id="{369FFAF2-C421-A1AB-1AB4-D6998C8D632D}"/>
              </a:ext>
            </a:extLst>
          </p:cNvPr>
          <p:cNvSpPr/>
          <p:nvPr/>
        </p:nvSpPr>
        <p:spPr>
          <a:xfrm>
            <a:off x="9901101" y="512759"/>
            <a:ext cx="972234" cy="968078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2E6CBC6-CD08-F4CE-F610-A9775D2D5D1D}"/>
              </a:ext>
            </a:extLst>
          </p:cNvPr>
          <p:cNvSpPr txBox="1"/>
          <p:nvPr/>
        </p:nvSpPr>
        <p:spPr>
          <a:xfrm>
            <a:off x="8613058" y="3702576"/>
            <a:ext cx="3578942" cy="64633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Erklärung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663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9200"/>
    </mc:Choice>
    <mc:Fallback>
      <p:transition advTm="19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03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0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0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4"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fik 18" descr="Roboter mit einfarbiger Füllung">
            <a:extLst>
              <a:ext uri="{FF2B5EF4-FFF2-40B4-BE49-F238E27FC236}">
                <a16:creationId xmlns:a16="http://schemas.microsoft.com/office/drawing/2014/main" id="{E288C588-4511-DA95-E514-62F326199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6950" y="2700726"/>
            <a:ext cx="1650444" cy="165044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Video 32">
            <a:hlinkClick r:id="" action="ppaction://media"/>
            <a:extLst>
              <a:ext uri="{FF2B5EF4-FFF2-40B4-BE49-F238E27FC236}">
                <a16:creationId xmlns:a16="http://schemas.microsoft.com/office/drawing/2014/main" id="{60FEE2C8-80AE-836A-0587-600E0028D7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8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A8DD5F25-654D-2D5D-810A-6B1F6DBD94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5145655"/>
                  </p:ext>
                </p:extLst>
              </p:nvPr>
            </p:nvGraphicFramePr>
            <p:xfrm>
              <a:off x="6334327" y="1567832"/>
              <a:ext cx="5571066" cy="12563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022">
                      <a:extLst>
                        <a:ext uri="{9D8B030D-6E8A-4147-A177-3AD203B41FA5}">
                          <a16:colId xmlns:a16="http://schemas.microsoft.com/office/drawing/2014/main" val="3026522681"/>
                        </a:ext>
                      </a:extLst>
                    </a:gridCol>
                    <a:gridCol w="1857022">
                      <a:extLst>
                        <a:ext uri="{9D8B030D-6E8A-4147-A177-3AD203B41FA5}">
                          <a16:colId xmlns:a16="http://schemas.microsoft.com/office/drawing/2014/main" val="1662983924"/>
                        </a:ext>
                      </a:extLst>
                    </a:gridCol>
                    <a:gridCol w="1857022">
                      <a:extLst>
                        <a:ext uri="{9D8B030D-6E8A-4147-A177-3AD203B41FA5}">
                          <a16:colId xmlns:a16="http://schemas.microsoft.com/office/drawing/2014/main" val="26715717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/>
                            <a:t>Wort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/>
                            <a:t>Wahrscheinlichkeit für Auftreten in nicht-Spam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600" b="1" i="1" smtClean="0">
                                            <a:latin typeface="Cambria Math" panose="02040503050406030204" pitchFamily="18" charset="0"/>
                                          </a:rPr>
                                          <m:t>𝑺𝒑𝒂𝒎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/>
                            <a:t>Wahrscheinlichkeit für Auftreten in Spam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r>
                                      <a:rPr lang="de-DE" sz="1600" b="1" i="1" smtClean="0">
                                        <a:latin typeface="Cambria Math" panose="02040503050406030204" pitchFamily="18" charset="0"/>
                                      </a:rPr>
                                      <m:t>𝑺𝒑𝒂𝒎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3109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are</a:t>
                          </a:r>
                          <a:endParaRPr lang="de-DE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241906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cheap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824193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click</a:t>
                          </a:r>
                          <a:endParaRPr lang="de-DE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51586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euros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13636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for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2752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free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7876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go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70850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hello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46783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here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6566651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how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93134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iphone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37014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like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318902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loans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25504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meet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379330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meeting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64070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million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76979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movies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97665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now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0.065217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98791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only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30726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shall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207913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sign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70427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0.058824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6009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0.058824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66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today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631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tomorrow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36709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tonight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2190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up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97172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7986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win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63456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would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82903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you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0.058824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73923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A8DD5F25-654D-2D5D-810A-6B1F6DBD94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5145655"/>
                  </p:ext>
                </p:extLst>
              </p:nvPr>
            </p:nvGraphicFramePr>
            <p:xfrm>
              <a:off x="6334327" y="1567832"/>
              <a:ext cx="5571066" cy="12563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022">
                      <a:extLst>
                        <a:ext uri="{9D8B030D-6E8A-4147-A177-3AD203B41FA5}">
                          <a16:colId xmlns:a16="http://schemas.microsoft.com/office/drawing/2014/main" val="3026522681"/>
                        </a:ext>
                      </a:extLst>
                    </a:gridCol>
                    <a:gridCol w="1857022">
                      <a:extLst>
                        <a:ext uri="{9D8B030D-6E8A-4147-A177-3AD203B41FA5}">
                          <a16:colId xmlns:a16="http://schemas.microsoft.com/office/drawing/2014/main" val="1662983924"/>
                        </a:ext>
                      </a:extLst>
                    </a:gridCol>
                    <a:gridCol w="1857022">
                      <a:extLst>
                        <a:ext uri="{9D8B030D-6E8A-4147-A177-3AD203B41FA5}">
                          <a16:colId xmlns:a16="http://schemas.microsoft.com/office/drawing/2014/main" val="2671571770"/>
                        </a:ext>
                      </a:extLst>
                    </a:gridCol>
                  </a:tblGrid>
                  <a:tr h="10673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/>
                            <a:t>Wort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658" t="-1714" r="-101974" b="-109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000" t="-1714" r="-1639" b="-109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109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are</a:t>
                          </a:r>
                          <a:endParaRPr lang="de-DE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241906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cheap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824193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click</a:t>
                          </a:r>
                          <a:endParaRPr lang="de-DE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51586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euros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13636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for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2752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free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7876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go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70850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hello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46783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here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6566651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how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931344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iphone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37014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like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318902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loans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25504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meet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379330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meeting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640706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million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76979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movies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97665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now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0.065217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98791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only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30726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shall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207913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sign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70427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0.058824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6009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0.058824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660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today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631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tomorrow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36709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tonight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2190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up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97172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7986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win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0.019608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0.043478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63456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would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0.039216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82903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you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0.058824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0.021739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7739234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Grafik 4" descr="Tabelle mit einfarbiger Füllung">
            <a:extLst>
              <a:ext uri="{FF2B5EF4-FFF2-40B4-BE49-F238E27FC236}">
                <a16:creationId xmlns:a16="http://schemas.microsoft.com/office/drawing/2014/main" id="{70172929-DD08-2482-B3BC-8EC599DEA6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42780" y="25430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4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500"/>
    </mc:Choice>
    <mc:Fallback>
      <p:transition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00104 -0.70324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5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Video 42">
            <a:hlinkClick r:id="" action="ppaction://media"/>
            <a:extLst>
              <a:ext uri="{FF2B5EF4-FFF2-40B4-BE49-F238E27FC236}">
                <a16:creationId xmlns:a16="http://schemas.microsoft.com/office/drawing/2014/main" id="{0908CBAA-DBAF-552F-C35E-C38270EC9EF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Tabelle mit einfarbiger Füllung">
            <a:extLst>
              <a:ext uri="{FF2B5EF4-FFF2-40B4-BE49-F238E27FC236}">
                <a16:creationId xmlns:a16="http://schemas.microsoft.com/office/drawing/2014/main" id="{70172929-DD08-2482-B3BC-8EC599DEA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2780" y="2543070"/>
            <a:ext cx="914400" cy="914400"/>
          </a:xfrm>
          <a:prstGeom prst="rect">
            <a:avLst/>
          </a:prstGeom>
        </p:spPr>
      </p:pic>
      <p:pic>
        <p:nvPicPr>
          <p:cNvPr id="19" name="Grafik 18" descr="Roboter mit einfarbiger Füllung">
            <a:extLst>
              <a:ext uri="{FF2B5EF4-FFF2-40B4-BE49-F238E27FC236}">
                <a16:creationId xmlns:a16="http://schemas.microsoft.com/office/drawing/2014/main" id="{E288C588-4511-DA95-E514-62F3261993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6950" y="2700726"/>
            <a:ext cx="1650444" cy="1650444"/>
          </a:xfrm>
          <a:prstGeom prst="rect">
            <a:avLst/>
          </a:prstGeom>
        </p:spPr>
      </p:pic>
      <p:sp>
        <p:nvSpPr>
          <p:cNvPr id="21" name="Sprechblase: rechteckig mit abgerundeten Ecken 20">
            <a:extLst>
              <a:ext uri="{FF2B5EF4-FFF2-40B4-BE49-F238E27FC236}">
                <a16:creationId xmlns:a16="http://schemas.microsoft.com/office/drawing/2014/main" id="{375A3982-B6A7-206D-5D86-EE26A0070B37}"/>
              </a:ext>
            </a:extLst>
          </p:cNvPr>
          <p:cNvSpPr/>
          <p:nvPr/>
        </p:nvSpPr>
        <p:spPr>
          <a:xfrm>
            <a:off x="7830544" y="1891617"/>
            <a:ext cx="935340" cy="670095"/>
          </a:xfrm>
          <a:prstGeom prst="wedgeRoundRectCallout">
            <a:avLst>
              <a:gd name="adj1" fmla="val -55593"/>
              <a:gd name="adj2" fmla="val 78673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Nicht Spam</a:t>
            </a:r>
          </a:p>
        </p:txBody>
      </p:sp>
      <p:sp>
        <p:nvSpPr>
          <p:cNvPr id="22" name="Sprechblase: rechteckig mit abgerundeten Ecken 21">
            <a:extLst>
              <a:ext uri="{FF2B5EF4-FFF2-40B4-BE49-F238E27FC236}">
                <a16:creationId xmlns:a16="http://schemas.microsoft.com/office/drawing/2014/main" id="{78E0AD07-ADB4-EB2C-9AE6-9BB4EE8E0B21}"/>
              </a:ext>
            </a:extLst>
          </p:cNvPr>
          <p:cNvSpPr/>
          <p:nvPr/>
        </p:nvSpPr>
        <p:spPr>
          <a:xfrm>
            <a:off x="6262517" y="1891617"/>
            <a:ext cx="935340" cy="670095"/>
          </a:xfrm>
          <a:prstGeom prst="wedgeRoundRectCallout">
            <a:avLst>
              <a:gd name="adj1" fmla="val 53755"/>
              <a:gd name="adj2" fmla="val 80694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Spam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D507A71-AC9E-8E28-C339-7393248E4D4A}"/>
              </a:ext>
            </a:extLst>
          </p:cNvPr>
          <p:cNvSpPr txBox="1"/>
          <p:nvPr/>
        </p:nvSpPr>
        <p:spPr>
          <a:xfrm>
            <a:off x="6300735" y="5012201"/>
            <a:ext cx="4364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Do you have </a:t>
            </a:r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the</a:t>
            </a:r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 </a:t>
            </a:r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new</a:t>
            </a:r>
            <a:r>
              <a:rPr lang="de-DE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 Black" panose="020B0004020202020204" pitchFamily="34" charset="0"/>
              </a:rPr>
              <a:t> iPhone?</a:t>
            </a:r>
          </a:p>
        </p:txBody>
      </p:sp>
      <p:sp>
        <p:nvSpPr>
          <p:cNvPr id="6" name="Sprechblase: rechteckig mit abgerundeten Ecken 5">
            <a:extLst>
              <a:ext uri="{FF2B5EF4-FFF2-40B4-BE49-F238E27FC236}">
                <a16:creationId xmlns:a16="http://schemas.microsoft.com/office/drawing/2014/main" id="{5A80F245-B702-4D16-2864-E05B19B96EC3}"/>
              </a:ext>
            </a:extLst>
          </p:cNvPr>
          <p:cNvSpPr/>
          <p:nvPr/>
        </p:nvSpPr>
        <p:spPr>
          <a:xfrm>
            <a:off x="6392551" y="4382488"/>
            <a:ext cx="914400" cy="612648"/>
          </a:xfrm>
          <a:prstGeom prst="wedgeRoundRectCallout">
            <a:avLst>
              <a:gd name="adj1" fmla="val 29988"/>
              <a:gd name="adj2" fmla="val 72287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de-DE" sz="1600" dirty="0"/>
              <a:t>Spam</a:t>
            </a:r>
          </a:p>
          <a:p>
            <a:pPr algn="ctr"/>
            <a:r>
              <a:rPr lang="de-DE" sz="1600" dirty="0"/>
              <a:t>2,1%</a:t>
            </a:r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B26DB6C8-C98F-5F07-D8A6-E54AADBCB7F6}"/>
              </a:ext>
            </a:extLst>
          </p:cNvPr>
          <p:cNvSpPr/>
          <p:nvPr/>
        </p:nvSpPr>
        <p:spPr>
          <a:xfrm>
            <a:off x="6394032" y="5625093"/>
            <a:ext cx="1044000" cy="612648"/>
          </a:xfrm>
          <a:prstGeom prst="wedgeRoundRectCallout">
            <a:avLst>
              <a:gd name="adj1" fmla="val 20553"/>
              <a:gd name="adj2" fmla="val -83084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de-DE" sz="1600" dirty="0"/>
              <a:t>Nicht Spam</a:t>
            </a:r>
          </a:p>
          <a:p>
            <a:pPr algn="ctr"/>
            <a:r>
              <a:rPr lang="de-DE" sz="1600" dirty="0"/>
              <a:t>5,8%</a:t>
            </a:r>
          </a:p>
        </p:txBody>
      </p:sp>
      <p:sp>
        <p:nvSpPr>
          <p:cNvPr id="11" name="Sprechblase: rechteckig mit abgerundeten Ecken 10">
            <a:extLst>
              <a:ext uri="{FF2B5EF4-FFF2-40B4-BE49-F238E27FC236}">
                <a16:creationId xmlns:a16="http://schemas.microsoft.com/office/drawing/2014/main" id="{30A96E7D-9A4E-5846-2B4E-025BFF2EC354}"/>
              </a:ext>
            </a:extLst>
          </p:cNvPr>
          <p:cNvSpPr/>
          <p:nvPr/>
        </p:nvSpPr>
        <p:spPr>
          <a:xfrm>
            <a:off x="7927942" y="4382488"/>
            <a:ext cx="914400" cy="612648"/>
          </a:xfrm>
          <a:prstGeom prst="wedgeRoundRectCallout">
            <a:avLst>
              <a:gd name="adj1" fmla="val 15233"/>
              <a:gd name="adj2" fmla="val 66170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de-DE" sz="1600" dirty="0"/>
              <a:t>Spam</a:t>
            </a:r>
          </a:p>
          <a:p>
            <a:pPr algn="ctr"/>
            <a:r>
              <a:rPr lang="de-DE" sz="1600" dirty="0"/>
              <a:t>2,1%</a:t>
            </a:r>
          </a:p>
        </p:txBody>
      </p:sp>
      <p:sp>
        <p:nvSpPr>
          <p:cNvPr id="13" name="Sprechblase: rechteckig mit abgerundeten Ecken 12">
            <a:extLst>
              <a:ext uri="{FF2B5EF4-FFF2-40B4-BE49-F238E27FC236}">
                <a16:creationId xmlns:a16="http://schemas.microsoft.com/office/drawing/2014/main" id="{70A7306D-AFF4-770D-C376-E16E9B68E6FA}"/>
              </a:ext>
            </a:extLst>
          </p:cNvPr>
          <p:cNvSpPr/>
          <p:nvPr/>
        </p:nvSpPr>
        <p:spPr>
          <a:xfrm>
            <a:off x="7929423" y="5625093"/>
            <a:ext cx="1044000" cy="612648"/>
          </a:xfrm>
          <a:prstGeom prst="wedgeRoundRectCallout">
            <a:avLst>
              <a:gd name="adj1" fmla="val 10925"/>
              <a:gd name="adj2" fmla="val -81860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de-DE" sz="1600" dirty="0"/>
              <a:t>Nicht Spam</a:t>
            </a:r>
          </a:p>
          <a:p>
            <a:pPr algn="ctr"/>
            <a:r>
              <a:rPr lang="de-DE" sz="1600" dirty="0"/>
              <a:t>5,8%</a:t>
            </a:r>
          </a:p>
        </p:txBody>
      </p:sp>
      <p:sp>
        <p:nvSpPr>
          <p:cNvPr id="24" name="Sprechblase: rechteckig mit abgerundeten Ecken 23">
            <a:extLst>
              <a:ext uri="{FF2B5EF4-FFF2-40B4-BE49-F238E27FC236}">
                <a16:creationId xmlns:a16="http://schemas.microsoft.com/office/drawing/2014/main" id="{7FA59A25-AA75-25EB-6E32-B87D0C1AB375}"/>
              </a:ext>
            </a:extLst>
          </p:cNvPr>
          <p:cNvSpPr/>
          <p:nvPr/>
        </p:nvSpPr>
        <p:spPr>
          <a:xfrm>
            <a:off x="9557180" y="4382488"/>
            <a:ext cx="914400" cy="612648"/>
          </a:xfrm>
          <a:prstGeom prst="wedgeRoundRectCallout">
            <a:avLst>
              <a:gd name="adj1" fmla="val 2938"/>
              <a:gd name="adj2" fmla="val 72287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de-DE" sz="1600" dirty="0"/>
              <a:t>Spam</a:t>
            </a:r>
          </a:p>
          <a:p>
            <a:pPr algn="ctr"/>
            <a:r>
              <a:rPr lang="de-DE" sz="1600" dirty="0"/>
              <a:t>4,3%</a:t>
            </a:r>
          </a:p>
        </p:txBody>
      </p:sp>
      <p:sp>
        <p:nvSpPr>
          <p:cNvPr id="25" name="Sprechblase: rechteckig mit abgerundeten Ecken 24">
            <a:extLst>
              <a:ext uri="{FF2B5EF4-FFF2-40B4-BE49-F238E27FC236}">
                <a16:creationId xmlns:a16="http://schemas.microsoft.com/office/drawing/2014/main" id="{84CEA5A5-F75E-F41C-7693-6E40D22F0630}"/>
              </a:ext>
            </a:extLst>
          </p:cNvPr>
          <p:cNvSpPr/>
          <p:nvPr/>
        </p:nvSpPr>
        <p:spPr>
          <a:xfrm>
            <a:off x="9558661" y="5625093"/>
            <a:ext cx="1044000" cy="612648"/>
          </a:xfrm>
          <a:prstGeom prst="wedgeRoundRectCallout">
            <a:avLst>
              <a:gd name="adj1" fmla="val 1299"/>
              <a:gd name="adj2" fmla="val -90424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de-DE" sz="1600" dirty="0"/>
              <a:t>Nicht Spam</a:t>
            </a:r>
          </a:p>
          <a:p>
            <a:pPr algn="ctr"/>
            <a:r>
              <a:rPr lang="de-DE" sz="1600" dirty="0"/>
              <a:t>1,9%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E76FC3-EA1E-0831-7D8D-61B1198FCA71}"/>
              </a:ext>
            </a:extLst>
          </p:cNvPr>
          <p:cNvSpPr txBox="1"/>
          <p:nvPr/>
        </p:nvSpPr>
        <p:spPr>
          <a:xfrm>
            <a:off x="10763768" y="4223828"/>
            <a:ext cx="1103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/>
              <a:t>Spam</a:t>
            </a:r>
          </a:p>
          <a:p>
            <a:pPr algn="ctr"/>
            <a:r>
              <a:rPr lang="de-DE" sz="2400" dirty="0"/>
              <a:t>0.001%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F36AF77-20E6-C912-59A1-1BEA4FB421FD}"/>
              </a:ext>
            </a:extLst>
          </p:cNvPr>
          <p:cNvSpPr txBox="1"/>
          <p:nvPr/>
        </p:nvSpPr>
        <p:spPr>
          <a:xfrm>
            <a:off x="10775429" y="5356248"/>
            <a:ext cx="1103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/>
              <a:t>Nicht</a:t>
            </a:r>
          </a:p>
          <a:p>
            <a:pPr algn="ctr"/>
            <a:r>
              <a:rPr lang="de-DE" sz="2400" dirty="0"/>
              <a:t>Spam</a:t>
            </a:r>
          </a:p>
          <a:p>
            <a:pPr algn="ctr"/>
            <a:r>
              <a:rPr lang="de-DE" sz="2400" dirty="0"/>
              <a:t>0.003%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0CB1A7A-137E-358B-9643-035672A2DAE5}"/>
              </a:ext>
            </a:extLst>
          </p:cNvPr>
          <p:cNvSpPr txBox="1"/>
          <p:nvPr/>
        </p:nvSpPr>
        <p:spPr>
          <a:xfrm>
            <a:off x="6761434" y="5012201"/>
            <a:ext cx="70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you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A051BBC-B58E-6E30-94D6-7ADC2C29EC21}"/>
              </a:ext>
            </a:extLst>
          </p:cNvPr>
          <p:cNvSpPr txBox="1"/>
          <p:nvPr/>
        </p:nvSpPr>
        <p:spPr>
          <a:xfrm>
            <a:off x="8088580" y="5012693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the</a:t>
            </a:r>
            <a:endParaRPr lang="de-DE" sz="2400" dirty="0">
              <a:solidFill>
                <a:schemeClr val="accent5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779C3BE-2B83-8E33-6CD9-CBC1201127F3}"/>
              </a:ext>
            </a:extLst>
          </p:cNvPr>
          <p:cNvSpPr txBox="1"/>
          <p:nvPr/>
        </p:nvSpPr>
        <p:spPr>
          <a:xfrm>
            <a:off x="9292801" y="5012807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iPhone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530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6284"/>
    </mc:Choice>
    <mc:Fallback>
      <p:transition advTm="46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9" presetClass="emph" presetSubtype="0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2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1" dur="8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4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12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" fill="hold">
                      <p:stCondLst>
                        <p:cond delay="0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2" grpId="0" animBg="1"/>
      <p:bldP spid="22" grpId="1" animBg="1"/>
      <p:bldP spid="22" grpId="3" animBg="1"/>
      <p:bldP spid="4" grpId="0"/>
      <p:bldP spid="6" grpId="0" animBg="1"/>
      <p:bldP spid="6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/>
      <p:bldP spid="27" grpId="1"/>
      <p:bldP spid="27" grpId="2"/>
      <p:bldP spid="35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aute 3">
            <a:extLst>
              <a:ext uri="{FF2B5EF4-FFF2-40B4-BE49-F238E27FC236}">
                <a16:creationId xmlns:a16="http://schemas.microsoft.com/office/drawing/2014/main" id="{A76671FB-0E27-9E5E-1B77-F1B953435AF9}"/>
              </a:ext>
            </a:extLst>
          </p:cNvPr>
          <p:cNvSpPr/>
          <p:nvPr/>
        </p:nvSpPr>
        <p:spPr>
          <a:xfrm>
            <a:off x="9356643" y="-1491521"/>
            <a:ext cx="3122668" cy="2972358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25F31380-D854-1CB0-F078-0ED1B8C53BB1}"/>
              </a:ext>
            </a:extLst>
          </p:cNvPr>
          <p:cNvSpPr/>
          <p:nvPr/>
        </p:nvSpPr>
        <p:spPr>
          <a:xfrm>
            <a:off x="9901101" y="512759"/>
            <a:ext cx="972234" cy="968078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4D9C8BF8-1EFA-1F90-5EC2-9C12CF9B3EB2}"/>
              </a:ext>
            </a:extLst>
          </p:cNvPr>
          <p:cNvSpPr/>
          <p:nvPr/>
        </p:nvSpPr>
        <p:spPr>
          <a:xfrm>
            <a:off x="-929640" y="-1028700"/>
            <a:ext cx="2607930" cy="2596532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aute 6">
            <a:extLst>
              <a:ext uri="{FF2B5EF4-FFF2-40B4-BE49-F238E27FC236}">
                <a16:creationId xmlns:a16="http://schemas.microsoft.com/office/drawing/2014/main" id="{7A88D928-7397-F986-1CF6-5A95508AB976}"/>
              </a:ext>
            </a:extLst>
          </p:cNvPr>
          <p:cNvSpPr/>
          <p:nvPr/>
        </p:nvSpPr>
        <p:spPr>
          <a:xfrm>
            <a:off x="757980" y="288485"/>
            <a:ext cx="912689" cy="912690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EA7B55C3-B3D7-2865-A6D9-047F6B411E5E}"/>
              </a:ext>
            </a:extLst>
          </p:cNvPr>
          <p:cNvSpPr/>
          <p:nvPr/>
        </p:nvSpPr>
        <p:spPr>
          <a:xfrm>
            <a:off x="7419635" y="6115501"/>
            <a:ext cx="2607930" cy="2596532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aute 8">
            <a:extLst>
              <a:ext uri="{FF2B5EF4-FFF2-40B4-BE49-F238E27FC236}">
                <a16:creationId xmlns:a16="http://schemas.microsoft.com/office/drawing/2014/main" id="{EB1BE24C-7D69-BEF4-0288-8E055C18C9C9}"/>
              </a:ext>
            </a:extLst>
          </p:cNvPr>
          <p:cNvSpPr/>
          <p:nvPr/>
        </p:nvSpPr>
        <p:spPr>
          <a:xfrm>
            <a:off x="7555186" y="6446371"/>
            <a:ext cx="912689" cy="912690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777177-AEF4-1B84-7EB3-92D8DF958A9A}"/>
              </a:ext>
            </a:extLst>
          </p:cNvPr>
          <p:cNvSpPr/>
          <p:nvPr/>
        </p:nvSpPr>
        <p:spPr>
          <a:xfrm>
            <a:off x="6308401" y="2432841"/>
            <a:ext cx="2387034" cy="2252573"/>
          </a:xfrm>
          <a:prstGeom prst="rect">
            <a:avLst/>
          </a:prstGeom>
          <a:gradFill>
            <a:gsLst>
              <a:gs pos="0">
                <a:schemeClr val="bg1"/>
              </a:gs>
              <a:gs pos="37000">
                <a:schemeClr val="bg1"/>
              </a:gs>
              <a:gs pos="81000">
                <a:srgbClr val="FFFFFF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Video 25">
            <a:hlinkClick r:id="" action="ppaction://media"/>
            <a:extLst>
              <a:ext uri="{FF2B5EF4-FFF2-40B4-BE49-F238E27FC236}">
                <a16:creationId xmlns:a16="http://schemas.microsoft.com/office/drawing/2014/main" id="{555F3086-C535-F792-D96F-F86D01E02F2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947D913-C622-8686-88F0-230223126584}"/>
              </a:ext>
            </a:extLst>
          </p:cNvPr>
          <p:cNvSpPr txBox="1"/>
          <p:nvPr/>
        </p:nvSpPr>
        <p:spPr>
          <a:xfrm>
            <a:off x="6929120" y="2477557"/>
            <a:ext cx="5262880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Data Science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FCC5E31-A377-FD0E-528D-3C66D2507FC8}"/>
              </a:ext>
            </a:extLst>
          </p:cNvPr>
          <p:cNvSpPr txBox="1"/>
          <p:nvPr/>
        </p:nvSpPr>
        <p:spPr>
          <a:xfrm>
            <a:off x="7480092" y="3267347"/>
            <a:ext cx="4711908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Python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2B7806C-6025-4B70-9A1E-543E0419CB2E}"/>
              </a:ext>
            </a:extLst>
          </p:cNvPr>
          <p:cNvSpPr txBox="1"/>
          <p:nvPr/>
        </p:nvSpPr>
        <p:spPr>
          <a:xfrm>
            <a:off x="7480092" y="4057137"/>
            <a:ext cx="4711908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Mathe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11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9022">
        <p159:morph option="byObject"/>
      </p:transition>
    </mc:Choice>
    <mc:Fallback>
      <p:transition spd="slow" advTm="39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aute 3">
            <a:extLst>
              <a:ext uri="{FF2B5EF4-FFF2-40B4-BE49-F238E27FC236}">
                <a16:creationId xmlns:a16="http://schemas.microsoft.com/office/drawing/2014/main" id="{A76671FB-0E27-9E5E-1B77-F1B953435AF9}"/>
              </a:ext>
            </a:extLst>
          </p:cNvPr>
          <p:cNvSpPr>
            <a:spLocks noChangeAspect="1"/>
          </p:cNvSpPr>
          <p:nvPr/>
        </p:nvSpPr>
        <p:spPr>
          <a:xfrm>
            <a:off x="4457700" y="-4412522"/>
            <a:ext cx="11945911" cy="11370893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25F31380-D854-1CB0-F078-0ED1B8C53BB1}"/>
              </a:ext>
            </a:extLst>
          </p:cNvPr>
          <p:cNvSpPr>
            <a:spLocks noChangeAspect="1"/>
          </p:cNvSpPr>
          <p:nvPr/>
        </p:nvSpPr>
        <p:spPr>
          <a:xfrm>
            <a:off x="5965929" y="1415633"/>
            <a:ext cx="3719326" cy="3703427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aute 5">
            <a:extLst>
              <a:ext uri="{FF2B5EF4-FFF2-40B4-BE49-F238E27FC236}">
                <a16:creationId xmlns:a16="http://schemas.microsoft.com/office/drawing/2014/main" id="{4D9C8BF8-1EFA-1F90-5EC2-9C12CF9B3EB2}"/>
              </a:ext>
            </a:extLst>
          </p:cNvPr>
          <p:cNvSpPr>
            <a:spLocks noChangeAspect="1"/>
          </p:cNvSpPr>
          <p:nvPr/>
        </p:nvSpPr>
        <p:spPr>
          <a:xfrm>
            <a:off x="-4152502" y="-3201143"/>
            <a:ext cx="13318494" cy="13260285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aute 6">
            <a:extLst>
              <a:ext uri="{FF2B5EF4-FFF2-40B4-BE49-F238E27FC236}">
                <a16:creationId xmlns:a16="http://schemas.microsoft.com/office/drawing/2014/main" id="{7A88D928-7397-F986-1CF6-5A95508AB976}"/>
              </a:ext>
            </a:extLst>
          </p:cNvPr>
          <p:cNvSpPr>
            <a:spLocks noChangeAspect="1"/>
          </p:cNvSpPr>
          <p:nvPr/>
        </p:nvSpPr>
        <p:spPr>
          <a:xfrm>
            <a:off x="42859" y="4057137"/>
            <a:ext cx="3491534" cy="3491538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EA7B55C3-B3D7-2865-A6D9-047F6B411E5E}"/>
              </a:ext>
            </a:extLst>
          </p:cNvPr>
          <p:cNvSpPr>
            <a:spLocks noChangeAspect="1"/>
          </p:cNvSpPr>
          <p:nvPr/>
        </p:nvSpPr>
        <p:spPr>
          <a:xfrm>
            <a:off x="2279312" y="344842"/>
            <a:ext cx="11630939" cy="11580105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aute 8">
            <a:extLst>
              <a:ext uri="{FF2B5EF4-FFF2-40B4-BE49-F238E27FC236}">
                <a16:creationId xmlns:a16="http://schemas.microsoft.com/office/drawing/2014/main" id="{EB1BE24C-7D69-BEF4-0288-8E055C18C9C9}"/>
              </a:ext>
            </a:extLst>
          </p:cNvPr>
          <p:cNvSpPr>
            <a:spLocks noChangeAspect="1"/>
          </p:cNvSpPr>
          <p:nvPr/>
        </p:nvSpPr>
        <p:spPr>
          <a:xfrm>
            <a:off x="2464799" y="67589"/>
            <a:ext cx="3491534" cy="3491538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47D913-C622-8686-88F0-230223126584}"/>
              </a:ext>
            </a:extLst>
          </p:cNvPr>
          <p:cNvSpPr txBox="1"/>
          <p:nvPr/>
        </p:nvSpPr>
        <p:spPr>
          <a:xfrm>
            <a:off x="12517120" y="2477557"/>
            <a:ext cx="5262880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Data Science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FCC5E31-A377-FD0E-528D-3C66D2507FC8}"/>
              </a:ext>
            </a:extLst>
          </p:cNvPr>
          <p:cNvSpPr txBox="1"/>
          <p:nvPr/>
        </p:nvSpPr>
        <p:spPr>
          <a:xfrm>
            <a:off x="13068092" y="3267347"/>
            <a:ext cx="4711908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Python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2B7806C-6025-4B70-9A1E-543E0419CB2E}"/>
              </a:ext>
            </a:extLst>
          </p:cNvPr>
          <p:cNvSpPr txBox="1"/>
          <p:nvPr/>
        </p:nvSpPr>
        <p:spPr>
          <a:xfrm>
            <a:off x="13068092" y="4057137"/>
            <a:ext cx="4711908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Mathe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7F7BB15-9F10-1408-E19C-F943485D3927}"/>
              </a:ext>
            </a:extLst>
          </p:cNvPr>
          <p:cNvSpPr txBox="1"/>
          <p:nvPr/>
        </p:nvSpPr>
        <p:spPr>
          <a:xfrm rot="2782517">
            <a:off x="6659453" y="2838435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Aptos Black" panose="020B0004020202020204" pitchFamily="34" charset="0"/>
              </a:rPr>
              <a:t>Bis bald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AA321C6-FD4E-9248-1096-4DC8630F181D}"/>
              </a:ext>
            </a:extLst>
          </p:cNvPr>
          <p:cNvSpPr txBox="1"/>
          <p:nvPr/>
        </p:nvSpPr>
        <p:spPr>
          <a:xfrm rot="18891260">
            <a:off x="2560792" y="4860445"/>
            <a:ext cx="4364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Aptos Black" panose="020B0004020202020204" pitchFamily="34" charset="0"/>
              </a:rPr>
              <a:t>von Viktor Reichert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DC49BFB-16FF-DB53-747D-3FC0BAC44D8E}"/>
              </a:ext>
            </a:extLst>
          </p:cNvPr>
          <p:cNvSpPr txBox="1"/>
          <p:nvPr/>
        </p:nvSpPr>
        <p:spPr>
          <a:xfrm>
            <a:off x="6119189" y="6397419"/>
            <a:ext cx="373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Aptos Black" panose="020B0004020202020204" pitchFamily="34" charset="0"/>
              </a:rPr>
              <a:t>Im Auftrag von Qualidy GmbH</a:t>
            </a:r>
          </a:p>
        </p:txBody>
      </p:sp>
    </p:spTree>
    <p:extLst>
      <p:ext uri="{BB962C8B-B14F-4D97-AF65-F5344CB8AC3E}">
        <p14:creationId xmlns:p14="http://schemas.microsoft.com/office/powerpoint/2010/main" val="513071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287">
        <p159:morph option="byObject"/>
      </p:transition>
    </mc:Choice>
    <mc:Fallback>
      <p:transition spd="slow" advTm="52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Video 53">
            <a:hlinkClick r:id="" action="ppaction://media"/>
            <a:extLst>
              <a:ext uri="{FF2B5EF4-FFF2-40B4-BE49-F238E27FC236}">
                <a16:creationId xmlns:a16="http://schemas.microsoft.com/office/drawing/2014/main" id="{212E9275-7328-375B-7BFA-923E571F64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Kopfhörer mit einfarbiger Füllung">
            <a:extLst>
              <a:ext uri="{FF2B5EF4-FFF2-40B4-BE49-F238E27FC236}">
                <a16:creationId xmlns:a16="http://schemas.microsoft.com/office/drawing/2014/main" id="{FA7C73BE-2810-61D9-6D52-A8B7C262B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38398">
            <a:off x="6862880" y="-111500"/>
            <a:ext cx="3135671" cy="313567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7428EC7-4453-19C2-6FDC-0C92543883EC}"/>
              </a:ext>
            </a:extLst>
          </p:cNvPr>
          <p:cNvSpPr txBox="1"/>
          <p:nvPr/>
        </p:nvSpPr>
        <p:spPr>
          <a:xfrm>
            <a:off x="5634037" y="266223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D151EC7-C5AE-3B85-FBCD-DEA6BD34E1E0}"/>
              </a:ext>
            </a:extLst>
          </p:cNvPr>
          <p:cNvSpPr/>
          <p:nvPr/>
        </p:nvSpPr>
        <p:spPr>
          <a:xfrm>
            <a:off x="6929120" y="3120634"/>
            <a:ext cx="5262880" cy="65048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ptos Black" panose="020F0502020204030204" pitchFamily="34" charset="0"/>
              </a:rPr>
              <a:t>Klick mich!</a:t>
            </a:r>
          </a:p>
        </p:txBody>
      </p:sp>
    </p:spTree>
    <p:extLst>
      <p:ext uri="{BB962C8B-B14F-4D97-AF65-F5344CB8AC3E}">
        <p14:creationId xmlns:p14="http://schemas.microsoft.com/office/powerpoint/2010/main" val="1286558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Video 38">
            <a:hlinkClick r:id="" action="ppaction://media"/>
            <a:extLst>
              <a:ext uri="{FF2B5EF4-FFF2-40B4-BE49-F238E27FC236}">
                <a16:creationId xmlns:a16="http://schemas.microsoft.com/office/drawing/2014/main" id="{E5CF12A1-AFE0-0744-C06F-413432DBC2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32CC5F-853D-6D44-FA15-4E1F2C35AA05}"/>
              </a:ext>
            </a:extLst>
          </p:cNvPr>
          <p:cNvSpPr txBox="1"/>
          <p:nvPr/>
        </p:nvSpPr>
        <p:spPr>
          <a:xfrm>
            <a:off x="6929120" y="3105834"/>
            <a:ext cx="5262880" cy="64633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Moin moin!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9C6D3DA-886E-BC57-DF25-5D301A695614}"/>
              </a:ext>
            </a:extLst>
          </p:cNvPr>
          <p:cNvSpPr txBox="1"/>
          <p:nvPr/>
        </p:nvSpPr>
        <p:spPr>
          <a:xfrm>
            <a:off x="7848600" y="3984819"/>
            <a:ext cx="4343400" cy="64633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Viktor Reichert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667F6B-B031-5479-2F8E-7BC4A94922DA}"/>
              </a:ext>
            </a:extLst>
          </p:cNvPr>
          <p:cNvSpPr/>
          <p:nvPr/>
        </p:nvSpPr>
        <p:spPr>
          <a:xfrm>
            <a:off x="-2667000" y="-528331"/>
            <a:ext cx="14859000" cy="81085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>
                <a:latin typeface="Aptos Black" panose="020F0502020204030204" pitchFamily="34" charset="0"/>
              </a:rPr>
              <a:t>Klick mich!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07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633">
        <p159:morph option="byObject"/>
      </p:transition>
    </mc:Choice>
    <mc:Fallback>
      <p:transition spd="slow" advTm="136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Video 38">
            <a:hlinkClick r:id="" action="ppaction://media"/>
            <a:extLst>
              <a:ext uri="{FF2B5EF4-FFF2-40B4-BE49-F238E27FC236}">
                <a16:creationId xmlns:a16="http://schemas.microsoft.com/office/drawing/2014/main" id="{07B252EC-D306-C0A5-DCF8-1560502F579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32CC5F-853D-6D44-FA15-4E1F2C35AA05}"/>
              </a:ext>
            </a:extLst>
          </p:cNvPr>
          <p:cNvSpPr txBox="1"/>
          <p:nvPr/>
        </p:nvSpPr>
        <p:spPr>
          <a:xfrm>
            <a:off x="8541173" y="3202784"/>
            <a:ext cx="3650826" cy="64633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Modelle</a:t>
            </a:r>
          </a:p>
        </p:txBody>
      </p:sp>
      <p:pic>
        <p:nvPicPr>
          <p:cNvPr id="5" name="Grafik 4" descr="Roboter mit einfarbiger Füllung">
            <a:extLst>
              <a:ext uri="{FF2B5EF4-FFF2-40B4-BE49-F238E27FC236}">
                <a16:creationId xmlns:a16="http://schemas.microsoft.com/office/drawing/2014/main" id="{3122F668-2131-5F2D-693E-EF77F13A7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6950" y="2700727"/>
            <a:ext cx="1650444" cy="16504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4A32FE1-EE3F-64F2-35FA-4177651AD4C0}"/>
              </a:ext>
            </a:extLst>
          </p:cNvPr>
          <p:cNvSpPr txBox="1"/>
          <p:nvPr/>
        </p:nvSpPr>
        <p:spPr>
          <a:xfrm>
            <a:off x="8891110" y="4134118"/>
            <a:ext cx="3300889" cy="64633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selbstlernend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73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9000"/>
    </mc:Choice>
    <mc:Fallback>
      <p:transition advTm="1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Video 31">
            <a:hlinkClick r:id="" action="ppaction://media"/>
            <a:extLst>
              <a:ext uri="{FF2B5EF4-FFF2-40B4-BE49-F238E27FC236}">
                <a16:creationId xmlns:a16="http://schemas.microsoft.com/office/drawing/2014/main" id="{A83029DF-7E32-018C-B603-4ACD1360B56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32CC5F-853D-6D44-FA15-4E1F2C35AA05}"/>
              </a:ext>
            </a:extLst>
          </p:cNvPr>
          <p:cNvSpPr txBox="1"/>
          <p:nvPr/>
        </p:nvSpPr>
        <p:spPr>
          <a:xfrm>
            <a:off x="7179733" y="4796913"/>
            <a:ext cx="5012267" cy="64633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Naive Bayes </a:t>
            </a:r>
            <a:r>
              <a:rPr lang="de-DE" sz="3600" dirty="0" err="1">
                <a:latin typeface="Aptos Black" panose="020F0502020204030204" pitchFamily="34" charset="0"/>
              </a:rPr>
              <a:t>Classifier</a:t>
            </a:r>
            <a:endParaRPr lang="de-DE" sz="3600" dirty="0">
              <a:latin typeface="Aptos Black" panose="020F0502020204030204" pitchFamily="34" charset="0"/>
            </a:endParaRPr>
          </a:p>
        </p:txBody>
      </p:sp>
      <p:pic>
        <p:nvPicPr>
          <p:cNvPr id="6" name="Grafik 5" descr="Umschlag öffnen mit einfarbiger Füllung">
            <a:extLst>
              <a:ext uri="{FF2B5EF4-FFF2-40B4-BE49-F238E27FC236}">
                <a16:creationId xmlns:a16="http://schemas.microsoft.com/office/drawing/2014/main" id="{70A7F22A-B66F-F7CD-5FDB-9FF6A7751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78567" y="3372374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0B18C84-4CA6-3646-1EF4-669DF12ED5B0}"/>
              </a:ext>
            </a:extLst>
          </p:cNvPr>
          <p:cNvSpPr txBox="1"/>
          <p:nvPr/>
        </p:nvSpPr>
        <p:spPr>
          <a:xfrm rot="20989398">
            <a:off x="8498236" y="2973919"/>
            <a:ext cx="344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Click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here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for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 extra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cashback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!</a:t>
            </a:r>
          </a:p>
        </p:txBody>
      </p:sp>
      <p:pic>
        <p:nvPicPr>
          <p:cNvPr id="9" name="Grafik 8" descr="Roboter mit einfarbiger Füllung">
            <a:extLst>
              <a:ext uri="{FF2B5EF4-FFF2-40B4-BE49-F238E27FC236}">
                <a16:creationId xmlns:a16="http://schemas.microsoft.com/office/drawing/2014/main" id="{8313C82E-4EC8-68D0-DDE9-1F1D50055F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6950" y="2700727"/>
            <a:ext cx="1650444" cy="1650444"/>
          </a:xfrm>
          <a:prstGeom prst="rect">
            <a:avLst/>
          </a:prstGeom>
        </p:spPr>
      </p:pic>
      <p:sp>
        <p:nvSpPr>
          <p:cNvPr id="11" name="Sprechblase: rechteckig mit abgerundeten Ecken 10">
            <a:extLst>
              <a:ext uri="{FF2B5EF4-FFF2-40B4-BE49-F238E27FC236}">
                <a16:creationId xmlns:a16="http://schemas.microsoft.com/office/drawing/2014/main" id="{73FBC600-3304-7ECA-0ACC-25371528AD61}"/>
              </a:ext>
            </a:extLst>
          </p:cNvPr>
          <p:cNvSpPr/>
          <p:nvPr/>
        </p:nvSpPr>
        <p:spPr>
          <a:xfrm>
            <a:off x="7830544" y="1891617"/>
            <a:ext cx="935340" cy="670095"/>
          </a:xfrm>
          <a:prstGeom prst="wedgeRoundRectCallout">
            <a:avLst>
              <a:gd name="adj1" fmla="val -55593"/>
              <a:gd name="adj2" fmla="val 78673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Nicht Spam</a:t>
            </a:r>
          </a:p>
        </p:txBody>
      </p:sp>
      <p:sp>
        <p:nvSpPr>
          <p:cNvPr id="13" name="Sprechblase: rechteckig mit abgerundeten Ecken 12">
            <a:extLst>
              <a:ext uri="{FF2B5EF4-FFF2-40B4-BE49-F238E27FC236}">
                <a16:creationId xmlns:a16="http://schemas.microsoft.com/office/drawing/2014/main" id="{06A07C15-90BA-94D7-6B16-F991A778BF18}"/>
              </a:ext>
            </a:extLst>
          </p:cNvPr>
          <p:cNvSpPr/>
          <p:nvPr/>
        </p:nvSpPr>
        <p:spPr>
          <a:xfrm>
            <a:off x="6262517" y="1891617"/>
            <a:ext cx="935340" cy="670095"/>
          </a:xfrm>
          <a:prstGeom prst="wedgeRoundRectCallout">
            <a:avLst>
              <a:gd name="adj1" fmla="val 53755"/>
              <a:gd name="adj2" fmla="val 80694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Spam</a:t>
            </a:r>
          </a:p>
        </p:txBody>
      </p:sp>
      <p:pic>
        <p:nvPicPr>
          <p:cNvPr id="15" name="Grafik 14" descr="Umschlag mit einfarbiger Füllung">
            <a:extLst>
              <a:ext uri="{FF2B5EF4-FFF2-40B4-BE49-F238E27FC236}">
                <a16:creationId xmlns:a16="http://schemas.microsoft.com/office/drawing/2014/main" id="{5796D957-53E4-0B2F-8253-C0D0520D74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78567" y="3533422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926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84"/>
    </mc:Choice>
    <mc:Fallback>
      <p:transition spd="slow" advTm="20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7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/>
      <p:bldP spid="7" grpId="1"/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fik 18" descr="Umschlag mit einfarbiger Füllung">
            <a:extLst>
              <a:ext uri="{FF2B5EF4-FFF2-40B4-BE49-F238E27FC236}">
                <a16:creationId xmlns:a16="http://schemas.microsoft.com/office/drawing/2014/main" id="{790350A4-6916-A586-CB03-6D14BA34E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3510" y="-848903"/>
            <a:ext cx="914400" cy="914400"/>
          </a:xfrm>
          <a:prstGeom prst="rect">
            <a:avLst/>
          </a:prstGeom>
        </p:spPr>
      </p:pic>
      <p:pic>
        <p:nvPicPr>
          <p:cNvPr id="21" name="Grafik 20" descr="Umschlag mit einfarbiger Füllung">
            <a:extLst>
              <a:ext uri="{FF2B5EF4-FFF2-40B4-BE49-F238E27FC236}">
                <a16:creationId xmlns:a16="http://schemas.microsoft.com/office/drawing/2014/main" id="{6976DCBB-B44A-F902-5F33-81050D403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6054" y="-857201"/>
            <a:ext cx="914400" cy="914400"/>
          </a:xfrm>
          <a:prstGeom prst="rect">
            <a:avLst/>
          </a:prstGeom>
        </p:spPr>
      </p:pic>
      <p:pic>
        <p:nvPicPr>
          <p:cNvPr id="17" name="Grafik 16" descr="Umschlag mit einfarbiger Füllung">
            <a:extLst>
              <a:ext uri="{FF2B5EF4-FFF2-40B4-BE49-F238E27FC236}">
                <a16:creationId xmlns:a16="http://schemas.microsoft.com/office/drawing/2014/main" id="{52282E34-4F9A-3271-B031-2BBE23341F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3338" y="-848903"/>
            <a:ext cx="914400" cy="914400"/>
          </a:xfrm>
          <a:prstGeom prst="rect">
            <a:avLst/>
          </a:prstGeom>
        </p:spPr>
      </p:pic>
      <p:pic>
        <p:nvPicPr>
          <p:cNvPr id="2" name="Grafik 1" descr="Umschlag mit einfarbiger Füllung">
            <a:extLst>
              <a:ext uri="{FF2B5EF4-FFF2-40B4-BE49-F238E27FC236}">
                <a16:creationId xmlns:a16="http://schemas.microsoft.com/office/drawing/2014/main" id="{185751D1-35CF-5C90-CA00-9C4A56559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8833" y="-857148"/>
            <a:ext cx="914400" cy="9144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BB1C6A5-C780-6334-AA00-F396DC2644D9}"/>
              </a:ext>
            </a:extLst>
          </p:cNvPr>
          <p:cNvSpPr/>
          <p:nvPr/>
        </p:nvSpPr>
        <p:spPr>
          <a:xfrm>
            <a:off x="6308401" y="2432841"/>
            <a:ext cx="2387034" cy="2252573"/>
          </a:xfrm>
          <a:prstGeom prst="rect">
            <a:avLst/>
          </a:prstGeom>
          <a:gradFill>
            <a:gsLst>
              <a:gs pos="0">
                <a:schemeClr val="bg1"/>
              </a:gs>
              <a:gs pos="37000">
                <a:schemeClr val="bg1"/>
              </a:gs>
              <a:gs pos="81000">
                <a:srgbClr val="FFFFFF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Video 36">
            <a:hlinkClick r:id="" action="ppaction://media"/>
            <a:extLst>
              <a:ext uri="{FF2B5EF4-FFF2-40B4-BE49-F238E27FC236}">
                <a16:creationId xmlns:a16="http://schemas.microsoft.com/office/drawing/2014/main" id="{58B66430-416E-E274-13DC-6CC0EF38000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32CC5F-853D-6D44-FA15-4E1F2C35AA05}"/>
              </a:ext>
            </a:extLst>
          </p:cNvPr>
          <p:cNvSpPr txBox="1"/>
          <p:nvPr/>
        </p:nvSpPr>
        <p:spPr>
          <a:xfrm>
            <a:off x="8613058" y="3202783"/>
            <a:ext cx="3578942" cy="64633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Training</a:t>
            </a:r>
          </a:p>
        </p:txBody>
      </p:sp>
      <p:pic>
        <p:nvPicPr>
          <p:cNvPr id="9" name="Grafik 8" descr="Roboter mit einfarbiger Füllung">
            <a:extLst>
              <a:ext uri="{FF2B5EF4-FFF2-40B4-BE49-F238E27FC236}">
                <a16:creationId xmlns:a16="http://schemas.microsoft.com/office/drawing/2014/main" id="{8313C82E-4EC8-68D0-DDE9-1F1D50055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6950" y="2700726"/>
            <a:ext cx="1650444" cy="16504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672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98"/>
    </mc:Choice>
    <mc:Fallback>
      <p:transition spd="slow" advTm="15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14557 0.5583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2791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repeatCount="indefinite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208 0.00324 L 0.0556 0.557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27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repeatCount="indefinite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208 0.00324 L -0.03385 0.557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" y="276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repeatCount="indefinite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208 0.00324 L -0.11732 0.558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277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B1C6A5-C780-6334-AA00-F396DC2644D9}"/>
              </a:ext>
            </a:extLst>
          </p:cNvPr>
          <p:cNvSpPr/>
          <p:nvPr/>
        </p:nvSpPr>
        <p:spPr>
          <a:xfrm>
            <a:off x="6308401" y="2432841"/>
            <a:ext cx="2387034" cy="2252573"/>
          </a:xfrm>
          <a:prstGeom prst="rect">
            <a:avLst/>
          </a:prstGeom>
          <a:gradFill>
            <a:gsLst>
              <a:gs pos="0">
                <a:schemeClr val="bg1"/>
              </a:gs>
              <a:gs pos="37000">
                <a:schemeClr val="bg1"/>
              </a:gs>
              <a:gs pos="81000">
                <a:srgbClr val="FFFFFF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Video 27">
            <a:hlinkClick r:id="" action="ppaction://media"/>
            <a:extLst>
              <a:ext uri="{FF2B5EF4-FFF2-40B4-BE49-F238E27FC236}">
                <a16:creationId xmlns:a16="http://schemas.microsoft.com/office/drawing/2014/main" id="{8AFD3D47-9496-7517-8E4F-6186FA8780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27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32CC5F-853D-6D44-FA15-4E1F2C35AA05}"/>
              </a:ext>
            </a:extLst>
          </p:cNvPr>
          <p:cNvSpPr txBox="1"/>
          <p:nvPr/>
        </p:nvSpPr>
        <p:spPr>
          <a:xfrm>
            <a:off x="8613058" y="4717404"/>
            <a:ext cx="3578942" cy="64633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Vorhersage</a:t>
            </a:r>
          </a:p>
        </p:txBody>
      </p:sp>
      <p:pic>
        <p:nvPicPr>
          <p:cNvPr id="9" name="Grafik 8" descr="Roboter mit einfarbiger Füllung">
            <a:extLst>
              <a:ext uri="{FF2B5EF4-FFF2-40B4-BE49-F238E27FC236}">
                <a16:creationId xmlns:a16="http://schemas.microsoft.com/office/drawing/2014/main" id="{8313C82E-4EC8-68D0-DDE9-1F1D50055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6950" y="2700726"/>
            <a:ext cx="1650444" cy="1650444"/>
          </a:xfrm>
          <a:prstGeom prst="rect">
            <a:avLst/>
          </a:prstGeom>
        </p:spPr>
      </p:pic>
      <p:pic>
        <p:nvPicPr>
          <p:cNvPr id="6" name="Grafik 5" descr="Umschlag öffnen mit einfarbiger Füllung">
            <a:extLst>
              <a:ext uri="{FF2B5EF4-FFF2-40B4-BE49-F238E27FC236}">
                <a16:creationId xmlns:a16="http://schemas.microsoft.com/office/drawing/2014/main" id="{15F55DD9-5DBE-1559-27A2-D6081DFDFB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78567" y="3372374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3DE6F1D-114C-8980-192C-D2FBC431DF9D}"/>
              </a:ext>
            </a:extLst>
          </p:cNvPr>
          <p:cNvSpPr txBox="1"/>
          <p:nvPr/>
        </p:nvSpPr>
        <p:spPr>
          <a:xfrm rot="20989398">
            <a:off x="8498236" y="2973919"/>
            <a:ext cx="344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Click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here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for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 extra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cashback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latin typeface="Aptos Black" panose="020B0004020202020204" pitchFamily="34" charset="0"/>
              </a:rPr>
              <a:t>!</a:t>
            </a:r>
          </a:p>
        </p:txBody>
      </p:sp>
      <p:sp>
        <p:nvSpPr>
          <p:cNvPr id="11" name="Sprechblase: rechteckig mit abgerundeten Ecken 10">
            <a:extLst>
              <a:ext uri="{FF2B5EF4-FFF2-40B4-BE49-F238E27FC236}">
                <a16:creationId xmlns:a16="http://schemas.microsoft.com/office/drawing/2014/main" id="{54A1E78B-EE0D-02DD-FDFC-9AAEB206B3FD}"/>
              </a:ext>
            </a:extLst>
          </p:cNvPr>
          <p:cNvSpPr/>
          <p:nvPr/>
        </p:nvSpPr>
        <p:spPr>
          <a:xfrm>
            <a:off x="7830544" y="1891617"/>
            <a:ext cx="935340" cy="670095"/>
          </a:xfrm>
          <a:prstGeom prst="wedgeRoundRectCallout">
            <a:avLst>
              <a:gd name="adj1" fmla="val -55593"/>
              <a:gd name="adj2" fmla="val 78673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Nicht Spam</a:t>
            </a:r>
          </a:p>
        </p:txBody>
      </p:sp>
      <p:sp>
        <p:nvSpPr>
          <p:cNvPr id="13" name="Sprechblase: rechteckig mit abgerundeten Ecken 12">
            <a:extLst>
              <a:ext uri="{FF2B5EF4-FFF2-40B4-BE49-F238E27FC236}">
                <a16:creationId xmlns:a16="http://schemas.microsoft.com/office/drawing/2014/main" id="{A0C43FB0-2747-12B2-BE10-25EB6FAC4C7A}"/>
              </a:ext>
            </a:extLst>
          </p:cNvPr>
          <p:cNvSpPr/>
          <p:nvPr/>
        </p:nvSpPr>
        <p:spPr>
          <a:xfrm>
            <a:off x="6262517" y="1891617"/>
            <a:ext cx="935340" cy="670095"/>
          </a:xfrm>
          <a:prstGeom prst="wedgeRoundRectCallout">
            <a:avLst>
              <a:gd name="adj1" fmla="val 53755"/>
              <a:gd name="adj2" fmla="val 80694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Spam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299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0"/>
    </mc:Choice>
    <mc:Fallback>
      <p:transition spd="slow" advTm="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5" presetClass="emph" presetSubtype="0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4" grpId="0" animBg="1"/>
      <p:bldP spid="7" grpId="1"/>
      <p:bldP spid="11" grpId="1" animBg="1"/>
      <p:bldP spid="11" grpId="2" animBg="1"/>
      <p:bldP spid="13" grpId="0" animBg="1"/>
      <p:bldP spid="13" grpId="1"/>
      <p:bldP spid="13" grpId="2" animBg="1"/>
      <p:bldP spid="13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Video 46">
            <a:hlinkClick r:id="" action="ppaction://media"/>
            <a:extLst>
              <a:ext uri="{FF2B5EF4-FFF2-40B4-BE49-F238E27FC236}">
                <a16:creationId xmlns:a16="http://schemas.microsoft.com/office/drawing/2014/main" id="{CABA4CCD-342A-273E-E839-14F643A563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602168" y="740418"/>
            <a:ext cx="5571065" cy="5571065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00E984B-04A0-B659-84AC-BB837FA58767}"/>
              </a:ext>
            </a:extLst>
          </p:cNvPr>
          <p:cNvSpPr/>
          <p:nvPr/>
        </p:nvSpPr>
        <p:spPr>
          <a:xfrm>
            <a:off x="6485749" y="759468"/>
            <a:ext cx="2633095" cy="685473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/>
              <a:t>Trainingsdaten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A3D938D-800A-914D-17A5-7BA56524E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046202"/>
              </p:ext>
            </p:extLst>
          </p:nvPr>
        </p:nvGraphicFramePr>
        <p:xfrm>
          <a:off x="6485749" y="1188188"/>
          <a:ext cx="4153676" cy="223083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372626">
                  <a:extLst>
                    <a:ext uri="{9D8B030D-6E8A-4147-A177-3AD203B41FA5}">
                      <a16:colId xmlns:a16="http://schemas.microsoft.com/office/drawing/2014/main" val="222601397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383426627"/>
                    </a:ext>
                  </a:extLst>
                </a:gridCol>
              </a:tblGrid>
              <a:tr h="208353">
                <a:tc>
                  <a:txBody>
                    <a:bodyPr/>
                    <a:lstStyle/>
                    <a:p>
                      <a:r>
                        <a:rPr lang="de-DE" sz="1400" dirty="0"/>
                        <a:t>Text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Spam?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52100"/>
                  </a:ext>
                </a:extLst>
              </a:tr>
              <a:tr h="208353">
                <a:tc>
                  <a:txBody>
                    <a:bodyPr/>
                    <a:lstStyle/>
                    <a:p>
                      <a:r>
                        <a:rPr lang="de-DE" sz="1400" dirty="0"/>
                        <a:t>Hello, </a:t>
                      </a:r>
                      <a:r>
                        <a:rPr lang="de-DE" sz="1400" dirty="0" err="1"/>
                        <a:t>how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are</a:t>
                      </a:r>
                      <a:r>
                        <a:rPr lang="de-DE" sz="1400" dirty="0"/>
                        <a:t> you?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False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599263"/>
                  </a:ext>
                </a:extLst>
              </a:tr>
              <a:tr h="208353">
                <a:tc>
                  <a:txBody>
                    <a:bodyPr/>
                    <a:lstStyle/>
                    <a:p>
                      <a:r>
                        <a:rPr lang="de-DE" sz="1400" dirty="0" err="1"/>
                        <a:t>Cheap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loans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sign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up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now</a:t>
                      </a:r>
                      <a:r>
                        <a:rPr lang="de-DE" sz="1400" dirty="0"/>
                        <a:t>!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True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654523"/>
                  </a:ext>
                </a:extLst>
              </a:tr>
              <a:tr h="353418">
                <a:tc>
                  <a:txBody>
                    <a:bodyPr/>
                    <a:lstStyle/>
                    <a:p>
                      <a:r>
                        <a:rPr lang="de-DE" sz="1400" dirty="0" err="1"/>
                        <a:t>Would</a:t>
                      </a:r>
                      <a:r>
                        <a:rPr lang="de-DE" sz="1400" dirty="0"/>
                        <a:t> you like to </a:t>
                      </a:r>
                      <a:r>
                        <a:rPr lang="de-DE" sz="1400" dirty="0" err="1"/>
                        <a:t>go</a:t>
                      </a:r>
                      <a:r>
                        <a:rPr lang="de-DE" sz="1400" dirty="0"/>
                        <a:t> to </a:t>
                      </a:r>
                      <a:r>
                        <a:rPr lang="de-DE" sz="1400" dirty="0" err="1"/>
                        <a:t>the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movies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tonight</a:t>
                      </a:r>
                      <a:r>
                        <a:rPr lang="de-DE" sz="1400" dirty="0"/>
                        <a:t>?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False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243442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r>
                        <a:rPr lang="de-DE" sz="1400" dirty="0" err="1"/>
                        <a:t>Win</a:t>
                      </a:r>
                      <a:r>
                        <a:rPr lang="de-DE" sz="1400" dirty="0"/>
                        <a:t> 1 Million Euros!!! </a:t>
                      </a:r>
                      <a:r>
                        <a:rPr lang="de-DE" sz="1400" dirty="0" err="1"/>
                        <a:t>Only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today</a:t>
                      </a:r>
                      <a:r>
                        <a:rPr lang="de-DE" sz="1400" dirty="0"/>
                        <a:t>.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True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0174"/>
                  </a:ext>
                </a:extLst>
              </a:tr>
              <a:tr h="353418">
                <a:tc>
                  <a:txBody>
                    <a:bodyPr/>
                    <a:lstStyle/>
                    <a:p>
                      <a:r>
                        <a:rPr lang="de-DE" sz="1400" dirty="0" err="1"/>
                        <a:t>Shall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we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meet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tomorrow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for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the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meeting</a:t>
                      </a:r>
                      <a:r>
                        <a:rPr lang="de-DE" sz="1400" dirty="0"/>
                        <a:t>?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False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524440"/>
                  </a:ext>
                </a:extLst>
              </a:tr>
              <a:tr h="208353">
                <a:tc>
                  <a:txBody>
                    <a:bodyPr/>
                    <a:lstStyle/>
                    <a:p>
                      <a:r>
                        <a:rPr lang="de-DE" sz="1400" dirty="0"/>
                        <a:t>Free iPhone! Click </a:t>
                      </a:r>
                      <a:r>
                        <a:rPr lang="de-DE" sz="1400" dirty="0" err="1"/>
                        <a:t>here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now</a:t>
                      </a:r>
                      <a:r>
                        <a:rPr lang="de-DE" sz="1400" dirty="0"/>
                        <a:t>!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True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294682"/>
                  </a:ext>
                </a:extLst>
              </a:tr>
            </a:tbl>
          </a:graphicData>
        </a:graphic>
      </p:graphicFrame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C6F4E466-17D0-2AE2-AD31-086A6F634E4C}"/>
              </a:ext>
            </a:extLst>
          </p:cNvPr>
          <p:cNvSpPr/>
          <p:nvPr/>
        </p:nvSpPr>
        <p:spPr>
          <a:xfrm>
            <a:off x="6471186" y="3816924"/>
            <a:ext cx="2633095" cy="68547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/>
              <a:t>Testdaten</a:t>
            </a: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407FEC2B-B3B4-6BCB-3470-FA6336E66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309115"/>
              </p:ext>
            </p:extLst>
          </p:nvPr>
        </p:nvGraphicFramePr>
        <p:xfrm>
          <a:off x="6470603" y="4256663"/>
          <a:ext cx="4140247" cy="1527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387772">
                  <a:extLst>
                    <a:ext uri="{9D8B030D-6E8A-4147-A177-3AD203B41FA5}">
                      <a16:colId xmlns:a16="http://schemas.microsoft.com/office/drawing/2014/main" val="222601397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383426627"/>
                    </a:ext>
                  </a:extLst>
                </a:gridCol>
              </a:tblGrid>
              <a:tr h="220546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Text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Spam?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52100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Get</a:t>
                      </a:r>
                      <a:r>
                        <a:rPr lang="de-DE" sz="1400" dirty="0">
                          <a:latin typeface="+mn-lt"/>
                        </a:rPr>
                        <a:t> Cash </a:t>
                      </a:r>
                      <a:r>
                        <a:rPr lang="de-DE" sz="1400" dirty="0" err="1">
                          <a:latin typeface="+mn-lt"/>
                        </a:rPr>
                        <a:t>for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free</a:t>
                      </a:r>
                      <a:r>
                        <a:rPr lang="de-DE" sz="1400" dirty="0">
                          <a:latin typeface="+mn-lt"/>
                        </a:rPr>
                        <a:t>! Call </a:t>
                      </a:r>
                      <a:r>
                        <a:rPr lang="de-DE" sz="1400" dirty="0" err="1">
                          <a:latin typeface="+mn-lt"/>
                        </a:rPr>
                        <a:t>this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number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now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False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599263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When</a:t>
                      </a:r>
                      <a:r>
                        <a:rPr lang="de-DE" sz="1400" dirty="0">
                          <a:latin typeface="+mn-lt"/>
                        </a:rPr>
                        <a:t> do </a:t>
                      </a:r>
                      <a:r>
                        <a:rPr lang="de-DE" sz="1400" dirty="0" err="1">
                          <a:latin typeface="+mn-lt"/>
                        </a:rPr>
                        <a:t>we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meet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again</a:t>
                      </a:r>
                      <a:r>
                        <a:rPr lang="de-DE" sz="1400" dirty="0">
                          <a:latin typeface="+mn-lt"/>
                        </a:rPr>
                        <a:t>?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True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654523"/>
                  </a:ext>
                </a:extLst>
              </a:tr>
              <a:tr h="308160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Call </a:t>
                      </a:r>
                      <a:r>
                        <a:rPr lang="de-DE" sz="1400" dirty="0" err="1">
                          <a:latin typeface="+mn-lt"/>
                        </a:rPr>
                        <a:t>this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number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now</a:t>
                      </a:r>
                      <a:r>
                        <a:rPr lang="de-DE" sz="1400" dirty="0">
                          <a:latin typeface="+mn-lt"/>
                        </a:rPr>
                        <a:t> to </a:t>
                      </a:r>
                      <a:r>
                        <a:rPr lang="de-DE" sz="1400" dirty="0" err="1">
                          <a:latin typeface="+mn-lt"/>
                        </a:rPr>
                        <a:t>recieve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your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bonus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False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243442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Do you have </a:t>
                      </a:r>
                      <a:r>
                        <a:rPr lang="de-DE" sz="1400" dirty="0" err="1">
                          <a:latin typeface="+mn-lt"/>
                        </a:rPr>
                        <a:t>the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new</a:t>
                      </a:r>
                      <a:r>
                        <a:rPr lang="de-DE" sz="1400" dirty="0">
                          <a:latin typeface="+mn-lt"/>
                        </a:rPr>
                        <a:t> iPhone?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True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0174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DBA795FD-82A9-DE56-EA49-93C7686CE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27733"/>
              </p:ext>
            </p:extLst>
          </p:nvPr>
        </p:nvGraphicFramePr>
        <p:xfrm>
          <a:off x="10615643" y="4256663"/>
          <a:ext cx="1181102" cy="1527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81102">
                  <a:extLst>
                    <a:ext uri="{9D8B030D-6E8A-4147-A177-3AD203B41FA5}">
                      <a16:colId xmlns:a16="http://schemas.microsoft.com/office/drawing/2014/main" val="3777606814"/>
                    </a:ext>
                  </a:extLst>
                </a:gridCol>
              </a:tblGrid>
              <a:tr h="220546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  <a:cs typeface="Arial" panose="020B0604020202020204" pitchFamily="34" charset="0"/>
                        </a:rPr>
                        <a:t>Vorhersage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52100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+mn-lt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599263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+mn-lt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654523"/>
                  </a:ext>
                </a:extLst>
              </a:tr>
              <a:tr h="30816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+mn-lt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243442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+mn-lt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0174"/>
                  </a:ext>
                </a:extLst>
              </a:tr>
            </a:tbl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B6C212FF-9362-F3A0-BEC7-B722DED5ABD7}"/>
              </a:ext>
            </a:extLst>
          </p:cNvPr>
          <p:cNvSpPr txBox="1"/>
          <p:nvPr/>
        </p:nvSpPr>
        <p:spPr>
          <a:xfrm>
            <a:off x="8613058" y="4717404"/>
            <a:ext cx="3578942" cy="64633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Beispiel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8071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5779">
        <p159:morph option="byObject"/>
      </p:transition>
    </mc:Choice>
    <mc:Fallback>
      <p:transition spd="slow" advTm="357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2" grpId="0" animBg="1"/>
      <p:bldP spid="2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B1C6A5-C780-6334-AA00-F396DC2644D9}"/>
              </a:ext>
            </a:extLst>
          </p:cNvPr>
          <p:cNvSpPr/>
          <p:nvPr/>
        </p:nvSpPr>
        <p:spPr>
          <a:xfrm>
            <a:off x="6308401" y="2432841"/>
            <a:ext cx="2387034" cy="2252573"/>
          </a:xfrm>
          <a:prstGeom prst="rect">
            <a:avLst/>
          </a:prstGeom>
          <a:gradFill>
            <a:gsLst>
              <a:gs pos="0">
                <a:schemeClr val="bg1"/>
              </a:gs>
              <a:gs pos="37000">
                <a:schemeClr val="bg1"/>
              </a:gs>
              <a:gs pos="81000">
                <a:srgbClr val="FFFFFF">
                  <a:alpha val="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32CC5F-853D-6D44-FA15-4E1F2C35AA05}"/>
              </a:ext>
            </a:extLst>
          </p:cNvPr>
          <p:cNvSpPr txBox="1"/>
          <p:nvPr/>
        </p:nvSpPr>
        <p:spPr>
          <a:xfrm>
            <a:off x="0" y="5905110"/>
            <a:ext cx="7067550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3600" dirty="0">
                <a:latin typeface="Aptos Black" panose="020F0502020204030204" pitchFamily="34" charset="0"/>
              </a:rPr>
              <a:t>Anzahl richtiger Vorhersagen?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02010A6-CA88-AE49-D4CF-79935BF14D11}"/>
              </a:ext>
            </a:extLst>
          </p:cNvPr>
          <p:cNvSpPr>
            <a:spLocks noChangeAspect="1"/>
          </p:cNvSpPr>
          <p:nvPr/>
        </p:nvSpPr>
        <p:spPr>
          <a:xfrm>
            <a:off x="1001727" y="3337903"/>
            <a:ext cx="2260648" cy="226064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ptos Black" panose="020B0004020202020204" pitchFamily="34" charset="0"/>
              </a:rPr>
              <a:t>1-3</a:t>
            </a:r>
          </a:p>
          <a:p>
            <a:pPr algn="ctr"/>
            <a:r>
              <a:rPr lang="de-DE" sz="28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ptos Black" panose="020B0004020202020204" pitchFamily="34" charset="0"/>
              </a:rPr>
              <a:t>Richtige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21EEA14-C11D-8D40-8E01-7C474342FDFA}"/>
              </a:ext>
            </a:extLst>
          </p:cNvPr>
          <p:cNvSpPr>
            <a:spLocks noChangeAspect="1"/>
          </p:cNvSpPr>
          <p:nvPr/>
        </p:nvSpPr>
        <p:spPr>
          <a:xfrm>
            <a:off x="3516813" y="3337903"/>
            <a:ext cx="2260648" cy="226064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ptos Black" panose="020B0004020202020204" pitchFamily="34" charset="0"/>
              </a:rPr>
              <a:t>0</a:t>
            </a:r>
          </a:p>
          <a:p>
            <a:pPr algn="ctr"/>
            <a:r>
              <a:rPr lang="de-DE" sz="28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ptos Black" panose="020B0004020202020204" pitchFamily="34" charset="0"/>
              </a:rPr>
              <a:t>Richtige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A7204C-D793-029F-B777-62C7B5DA0FFD}"/>
              </a:ext>
            </a:extLst>
          </p:cNvPr>
          <p:cNvSpPr>
            <a:spLocks noChangeAspect="1"/>
          </p:cNvSpPr>
          <p:nvPr/>
        </p:nvSpPr>
        <p:spPr>
          <a:xfrm>
            <a:off x="2183819" y="998876"/>
            <a:ext cx="2260648" cy="22606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ptos Black" panose="020B0004020202020204" pitchFamily="34" charset="0"/>
              </a:rPr>
              <a:t>4</a:t>
            </a:r>
          </a:p>
          <a:p>
            <a:pPr algn="ctr"/>
            <a:r>
              <a:rPr lang="de-DE" sz="28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ptos Black" panose="020B0004020202020204" pitchFamily="34" charset="0"/>
              </a:rPr>
              <a:t>Richtige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7BE0D591-CA13-7AE0-2138-8118584A24F3}"/>
              </a:ext>
            </a:extLst>
          </p:cNvPr>
          <p:cNvSpPr/>
          <p:nvPr/>
        </p:nvSpPr>
        <p:spPr>
          <a:xfrm>
            <a:off x="6485749" y="759468"/>
            <a:ext cx="2633095" cy="685473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/>
              <a:t>Trainingsdaten</a:t>
            </a:r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3C79076B-3E1C-0764-03BD-2CB9BF051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2260"/>
              </p:ext>
            </p:extLst>
          </p:nvPr>
        </p:nvGraphicFramePr>
        <p:xfrm>
          <a:off x="6485749" y="1188188"/>
          <a:ext cx="4153676" cy="223083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372626">
                  <a:extLst>
                    <a:ext uri="{9D8B030D-6E8A-4147-A177-3AD203B41FA5}">
                      <a16:colId xmlns:a16="http://schemas.microsoft.com/office/drawing/2014/main" val="222601397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383426627"/>
                    </a:ext>
                  </a:extLst>
                </a:gridCol>
              </a:tblGrid>
              <a:tr h="208353">
                <a:tc>
                  <a:txBody>
                    <a:bodyPr/>
                    <a:lstStyle/>
                    <a:p>
                      <a:r>
                        <a:rPr lang="de-DE" sz="1400" dirty="0"/>
                        <a:t>Text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Spam?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52100"/>
                  </a:ext>
                </a:extLst>
              </a:tr>
              <a:tr h="208353">
                <a:tc>
                  <a:txBody>
                    <a:bodyPr/>
                    <a:lstStyle/>
                    <a:p>
                      <a:r>
                        <a:rPr lang="de-DE" sz="1400" dirty="0"/>
                        <a:t>Hello, </a:t>
                      </a:r>
                      <a:r>
                        <a:rPr lang="de-DE" sz="1400" dirty="0" err="1"/>
                        <a:t>how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are</a:t>
                      </a:r>
                      <a:r>
                        <a:rPr lang="de-DE" sz="1400" dirty="0"/>
                        <a:t> you?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False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599263"/>
                  </a:ext>
                </a:extLst>
              </a:tr>
              <a:tr h="208353">
                <a:tc>
                  <a:txBody>
                    <a:bodyPr/>
                    <a:lstStyle/>
                    <a:p>
                      <a:r>
                        <a:rPr lang="de-DE" sz="1400" dirty="0" err="1"/>
                        <a:t>Cheap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loans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sign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up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now</a:t>
                      </a:r>
                      <a:r>
                        <a:rPr lang="de-DE" sz="1400" dirty="0"/>
                        <a:t>!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True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654523"/>
                  </a:ext>
                </a:extLst>
              </a:tr>
              <a:tr h="353418">
                <a:tc>
                  <a:txBody>
                    <a:bodyPr/>
                    <a:lstStyle/>
                    <a:p>
                      <a:r>
                        <a:rPr lang="de-DE" sz="1400" dirty="0" err="1"/>
                        <a:t>Would</a:t>
                      </a:r>
                      <a:r>
                        <a:rPr lang="de-DE" sz="1400" dirty="0"/>
                        <a:t> you like to </a:t>
                      </a:r>
                      <a:r>
                        <a:rPr lang="de-DE" sz="1400" dirty="0" err="1"/>
                        <a:t>go</a:t>
                      </a:r>
                      <a:r>
                        <a:rPr lang="de-DE" sz="1400" dirty="0"/>
                        <a:t> to </a:t>
                      </a:r>
                      <a:r>
                        <a:rPr lang="de-DE" sz="1400" dirty="0" err="1"/>
                        <a:t>the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movies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tonight</a:t>
                      </a:r>
                      <a:r>
                        <a:rPr lang="de-DE" sz="1400" dirty="0"/>
                        <a:t>?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False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243442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r>
                        <a:rPr lang="de-DE" sz="1400" dirty="0" err="1"/>
                        <a:t>Win</a:t>
                      </a:r>
                      <a:r>
                        <a:rPr lang="de-DE" sz="1400" dirty="0"/>
                        <a:t> 1 Million Euros!!! </a:t>
                      </a:r>
                      <a:r>
                        <a:rPr lang="de-DE" sz="1400" dirty="0" err="1"/>
                        <a:t>Only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today</a:t>
                      </a:r>
                      <a:r>
                        <a:rPr lang="de-DE" sz="1400" dirty="0"/>
                        <a:t>.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True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0174"/>
                  </a:ext>
                </a:extLst>
              </a:tr>
              <a:tr h="353418">
                <a:tc>
                  <a:txBody>
                    <a:bodyPr/>
                    <a:lstStyle/>
                    <a:p>
                      <a:r>
                        <a:rPr lang="de-DE" sz="1400" dirty="0" err="1"/>
                        <a:t>Shall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we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meet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tomorrow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for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the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meeting</a:t>
                      </a:r>
                      <a:r>
                        <a:rPr lang="de-DE" sz="1400" dirty="0"/>
                        <a:t>?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False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524440"/>
                  </a:ext>
                </a:extLst>
              </a:tr>
              <a:tr h="208353">
                <a:tc>
                  <a:txBody>
                    <a:bodyPr/>
                    <a:lstStyle/>
                    <a:p>
                      <a:r>
                        <a:rPr lang="de-DE" sz="1400" dirty="0"/>
                        <a:t>Free iPhone! Click </a:t>
                      </a:r>
                      <a:r>
                        <a:rPr lang="de-DE" sz="1400" dirty="0" err="1"/>
                        <a:t>here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now</a:t>
                      </a:r>
                      <a:r>
                        <a:rPr lang="de-DE" sz="1400" dirty="0"/>
                        <a:t>!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True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294682"/>
                  </a:ext>
                </a:extLst>
              </a:tr>
            </a:tbl>
          </a:graphicData>
        </a:graphic>
      </p:graphicFrame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5C7B2CB-815B-E366-6390-A75C2092B184}"/>
              </a:ext>
            </a:extLst>
          </p:cNvPr>
          <p:cNvSpPr/>
          <p:nvPr/>
        </p:nvSpPr>
        <p:spPr>
          <a:xfrm>
            <a:off x="6471186" y="3816924"/>
            <a:ext cx="2633095" cy="68547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/>
              <a:t>Trainingsdaten</a:t>
            </a:r>
          </a:p>
        </p:txBody>
      </p:sp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3D036E55-7AFE-ACB6-2861-D51185B09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1925"/>
              </p:ext>
            </p:extLst>
          </p:nvPr>
        </p:nvGraphicFramePr>
        <p:xfrm>
          <a:off x="6470603" y="4256663"/>
          <a:ext cx="4140247" cy="1527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387772">
                  <a:extLst>
                    <a:ext uri="{9D8B030D-6E8A-4147-A177-3AD203B41FA5}">
                      <a16:colId xmlns:a16="http://schemas.microsoft.com/office/drawing/2014/main" val="222601397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1383426627"/>
                    </a:ext>
                  </a:extLst>
                </a:gridCol>
              </a:tblGrid>
              <a:tr h="220546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Text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Spam?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52100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Get</a:t>
                      </a:r>
                      <a:r>
                        <a:rPr lang="de-DE" sz="1400" dirty="0">
                          <a:latin typeface="+mn-lt"/>
                        </a:rPr>
                        <a:t> Cash </a:t>
                      </a:r>
                      <a:r>
                        <a:rPr lang="de-DE" sz="1400" dirty="0" err="1">
                          <a:latin typeface="+mn-lt"/>
                        </a:rPr>
                        <a:t>for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free</a:t>
                      </a:r>
                      <a:r>
                        <a:rPr lang="de-DE" sz="1400" dirty="0">
                          <a:latin typeface="+mn-lt"/>
                        </a:rPr>
                        <a:t>! Call </a:t>
                      </a:r>
                      <a:r>
                        <a:rPr lang="de-DE" sz="1400" dirty="0" err="1">
                          <a:latin typeface="+mn-lt"/>
                        </a:rPr>
                        <a:t>this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number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now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False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599263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When</a:t>
                      </a:r>
                      <a:r>
                        <a:rPr lang="de-DE" sz="1400" dirty="0">
                          <a:latin typeface="+mn-lt"/>
                        </a:rPr>
                        <a:t> do </a:t>
                      </a:r>
                      <a:r>
                        <a:rPr lang="de-DE" sz="1400" dirty="0" err="1">
                          <a:latin typeface="+mn-lt"/>
                        </a:rPr>
                        <a:t>we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meet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again</a:t>
                      </a:r>
                      <a:r>
                        <a:rPr lang="de-DE" sz="1400" dirty="0">
                          <a:latin typeface="+mn-lt"/>
                        </a:rPr>
                        <a:t>?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True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654523"/>
                  </a:ext>
                </a:extLst>
              </a:tr>
              <a:tr h="308160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Call </a:t>
                      </a:r>
                      <a:r>
                        <a:rPr lang="de-DE" sz="1400" dirty="0" err="1">
                          <a:latin typeface="+mn-lt"/>
                        </a:rPr>
                        <a:t>this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number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now</a:t>
                      </a:r>
                      <a:r>
                        <a:rPr lang="de-DE" sz="1400" dirty="0">
                          <a:latin typeface="+mn-lt"/>
                        </a:rPr>
                        <a:t> to </a:t>
                      </a:r>
                      <a:r>
                        <a:rPr lang="de-DE" sz="1400" dirty="0" err="1">
                          <a:latin typeface="+mn-lt"/>
                        </a:rPr>
                        <a:t>recieve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your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bonus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+mn-lt"/>
                        </a:rPr>
                        <a:t>False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243442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Do you have </a:t>
                      </a:r>
                      <a:r>
                        <a:rPr lang="de-DE" sz="1400" dirty="0" err="1">
                          <a:latin typeface="+mn-lt"/>
                        </a:rPr>
                        <a:t>the</a:t>
                      </a:r>
                      <a:r>
                        <a:rPr lang="de-DE" sz="1400" dirty="0">
                          <a:latin typeface="+mn-lt"/>
                        </a:rPr>
                        <a:t> </a:t>
                      </a:r>
                      <a:r>
                        <a:rPr lang="de-DE" sz="1400" dirty="0" err="1">
                          <a:latin typeface="+mn-lt"/>
                        </a:rPr>
                        <a:t>new</a:t>
                      </a:r>
                      <a:r>
                        <a:rPr lang="de-DE" sz="1400" dirty="0">
                          <a:latin typeface="+mn-lt"/>
                        </a:rPr>
                        <a:t> iPhone?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</a:rPr>
                        <a:t>True</a:t>
                      </a:r>
                      <a:endParaRPr lang="de-DE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0174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956A9D6E-2038-1AD8-4C89-439EF7019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23292"/>
              </p:ext>
            </p:extLst>
          </p:nvPr>
        </p:nvGraphicFramePr>
        <p:xfrm>
          <a:off x="10615643" y="4256663"/>
          <a:ext cx="1181102" cy="1527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81102">
                  <a:extLst>
                    <a:ext uri="{9D8B030D-6E8A-4147-A177-3AD203B41FA5}">
                      <a16:colId xmlns:a16="http://schemas.microsoft.com/office/drawing/2014/main" val="3777606814"/>
                    </a:ext>
                  </a:extLst>
                </a:gridCol>
              </a:tblGrid>
              <a:tr h="220546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n-lt"/>
                          <a:cs typeface="Arial" panose="020B0604020202020204" pitchFamily="34" charset="0"/>
                        </a:rPr>
                        <a:t>Vorhersage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052100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+mn-lt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599263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+mn-lt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654523"/>
                  </a:ext>
                </a:extLst>
              </a:tr>
              <a:tr h="30816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+mn-lt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243442"/>
                  </a:ext>
                </a:extLst>
              </a:tr>
              <a:tr h="220546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+mn-lt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0174"/>
                  </a:ext>
                </a:extLst>
              </a:tr>
            </a:tbl>
          </a:graphicData>
        </a:graphic>
      </p:graphicFrame>
      <p:pic>
        <p:nvPicPr>
          <p:cNvPr id="39" name="Video 24">
            <a:hlinkClick r:id="" action="ppaction://media"/>
            <a:extLst>
              <a:ext uri="{FF2B5EF4-FFF2-40B4-BE49-F238E27FC236}">
                <a16:creationId xmlns:a16="http://schemas.microsoft.com/office/drawing/2014/main" id="{7C8DC448-E588-4A45-9161-EDBA301584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2326823" y="1150326"/>
            <a:ext cx="1968808" cy="1968808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pic>
        <p:nvPicPr>
          <p:cNvPr id="40" name="Video 21">
            <a:hlinkClick r:id="" action="ppaction://media"/>
            <a:extLst>
              <a:ext uri="{FF2B5EF4-FFF2-40B4-BE49-F238E27FC236}">
                <a16:creationId xmlns:a16="http://schemas.microsoft.com/office/drawing/2014/main" id="{29508B23-9F08-C10D-BBCF-24A73000DB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149450" y="3496619"/>
            <a:ext cx="1965202" cy="1965202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pic>
        <p:nvPicPr>
          <p:cNvPr id="41" name="Video 22">
            <a:hlinkClick r:id="" action="ppaction://media"/>
            <a:extLst>
              <a:ext uri="{FF2B5EF4-FFF2-40B4-BE49-F238E27FC236}">
                <a16:creationId xmlns:a16="http://schemas.microsoft.com/office/drawing/2014/main" id="{077FB28D-3AA9-05E3-B69A-15427B0AF78C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end="2759"/>
                </p14:media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3645592" y="3481090"/>
            <a:ext cx="2004514" cy="2004514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42" name="Pfeil: nach rechts 41">
            <a:hlinkClick r:id="rId12" action="ppaction://hlinksldjump"/>
            <a:extLst>
              <a:ext uri="{FF2B5EF4-FFF2-40B4-BE49-F238E27FC236}">
                <a16:creationId xmlns:a16="http://schemas.microsoft.com/office/drawing/2014/main" id="{888C88BA-288E-E543-7445-9575AB6E5EF9}"/>
              </a:ext>
            </a:extLst>
          </p:cNvPr>
          <p:cNvSpPr/>
          <p:nvPr/>
        </p:nvSpPr>
        <p:spPr>
          <a:xfrm>
            <a:off x="6236693" y="1669809"/>
            <a:ext cx="3268388" cy="3336187"/>
          </a:xfrm>
          <a:prstGeom prst="rightArrow">
            <a:avLst/>
          </a:prstGeom>
          <a:ln>
            <a:noFill/>
          </a:ln>
          <a:effectLst>
            <a:glow rad="952500">
              <a:schemeClr val="bg1"/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ptos Black" panose="020B0004020202020204" pitchFamily="34" charset="0"/>
              </a:rPr>
              <a:t>Weiter geht’s…</a:t>
            </a:r>
          </a:p>
        </p:txBody>
      </p:sp>
    </p:spTree>
    <p:extLst>
      <p:ext uri="{BB962C8B-B14F-4D97-AF65-F5344CB8AC3E}">
        <p14:creationId xmlns:p14="http://schemas.microsoft.com/office/powerpoint/2010/main" val="1829246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 showWhenStopped="0">
                <p:cTn id="13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 showWhenStopped="0">
                <p:cTn id="2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 showWhenStopped="0">
                <p:cTn id="33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4" grpId="0" animBg="1"/>
      <p:bldP spid="42" grpId="2" animBg="1"/>
      <p:bldP spid="42" grpId="3" animBg="1"/>
      <p:bldP spid="42" grpId="4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.6|3.1|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2|3.9|5.6|3.6|1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8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|14.3|6.2|6|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6.1|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2.9|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9.7|8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1270</Words>
  <Application>Microsoft Office PowerPoint</Application>
  <PresentationFormat>Breitbild</PresentationFormat>
  <Paragraphs>408</Paragraphs>
  <Slides>19</Slides>
  <Notes>18</Notes>
  <HiddenSlides>3</HiddenSlides>
  <MMClips>19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Aptos Black</vt:lpstr>
      <vt:lpstr>Arial</vt:lpstr>
      <vt:lpstr>Calibri</vt:lpstr>
      <vt:lpstr>Calibri Light</vt:lpstr>
      <vt:lpstr>Cambria Math</vt:lpstr>
      <vt:lpstr>Consolas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Viktor Reichert</dc:creator>
  <cp:lastModifiedBy>Viktor Reichert</cp:lastModifiedBy>
  <cp:revision>10</cp:revision>
  <dcterms:created xsi:type="dcterms:W3CDTF">2023-11-01T17:26:15Z</dcterms:created>
  <dcterms:modified xsi:type="dcterms:W3CDTF">2023-11-05T14:01:28Z</dcterms:modified>
</cp:coreProperties>
</file>